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3" r:id="rId1"/>
  </p:sldMasterIdLst>
  <p:notesMasterIdLst>
    <p:notesMasterId r:id="rId25"/>
  </p:notesMasterIdLst>
  <p:sldIdLst>
    <p:sldId id="256" r:id="rId2"/>
    <p:sldId id="259" r:id="rId3"/>
    <p:sldId id="260" r:id="rId4"/>
    <p:sldId id="317" r:id="rId5"/>
    <p:sldId id="298" r:id="rId6"/>
    <p:sldId id="262" r:id="rId7"/>
    <p:sldId id="302" r:id="rId8"/>
    <p:sldId id="318" r:id="rId9"/>
    <p:sldId id="303" r:id="rId10"/>
    <p:sldId id="325" r:id="rId11"/>
    <p:sldId id="324" r:id="rId12"/>
    <p:sldId id="313" r:id="rId13"/>
    <p:sldId id="304" r:id="rId14"/>
    <p:sldId id="305" r:id="rId15"/>
    <p:sldId id="306" r:id="rId16"/>
    <p:sldId id="307" r:id="rId17"/>
    <p:sldId id="267" r:id="rId18"/>
    <p:sldId id="269" r:id="rId19"/>
    <p:sldId id="319" r:id="rId20"/>
    <p:sldId id="265" r:id="rId21"/>
    <p:sldId id="316" r:id="rId22"/>
    <p:sldId id="272" r:id="rId23"/>
    <p:sldId id="279" r:id="rId24"/>
  </p:sldIdLst>
  <p:sldSz cx="9144000" cy="5143500" type="screen16x9"/>
  <p:notesSz cx="6858000" cy="9144000"/>
  <p:embeddedFontLst>
    <p:embeddedFont>
      <p:font typeface="Exo 2" panose="00000500000000000000" pitchFamily="50" charset="0"/>
      <p:regular r:id="rId26"/>
      <p:bold r:id="rId27"/>
      <p:italic r:id="rId28"/>
      <p:boldItalic r:id="rId29"/>
    </p:embeddedFont>
    <p:embeddedFont>
      <p:font typeface="Garamond" panose="02020404030301010803" pitchFamily="18" charset="0"/>
      <p:regular r:id="rId30"/>
      <p:bold r:id="rId31"/>
      <p:italic r:id="rId32"/>
    </p:embeddedFont>
    <p:embeddedFont>
      <p:font typeface="Roboto Condensed Light" panose="020B0604020202020204" charset="0"/>
      <p:regular r:id="rId33"/>
      <p:bold r:id="rId34"/>
      <p:italic r:id="rId35"/>
      <p:boldItalic r:id="rId36"/>
    </p:embeddedFont>
    <p:embeddedFont>
      <p:font typeface="Squada One" panose="020B0604020202020204" charset="0"/>
      <p:regular r:id="rId37"/>
    </p:embeddedFont>
    <p:embeddedFont>
      <p:font typeface="Roboto Condensed" panose="020B0604020202020204" charset="0"/>
      <p:regular r:id="rId38"/>
      <p:bold r:id="rId39"/>
      <p:italic r:id="rId40"/>
      <p:boldItalic r:id="rId41"/>
    </p:embeddedFont>
    <p:embeddedFont>
      <p:font typeface="Fira Sans Extra Condensed Medium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DF2"/>
    <a:srgbClr val="DEE3EA"/>
    <a:srgbClr val="EAEAE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1C1ED0-02BA-4313-B4ED-3186B3A004C5}">
  <a:tblStyle styleId="{791C1ED0-02BA-4313-B4ED-3186B3A004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6207" autoAdjust="0"/>
  </p:normalViewPr>
  <p:slideViewPr>
    <p:cSldViewPr snapToGrid="0">
      <p:cViewPr varScale="1">
        <p:scale>
          <a:sx n="73" d="100"/>
          <a:sy n="73" d="100"/>
        </p:scale>
        <p:origin x="1016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  <a:alpha val="90000"/>
                </a:schemeClr>
              </a:solidFill>
              <a:ln w="19050">
                <a:solidFill>
                  <a:schemeClr val="accent1">
                    <a:shade val="76000"/>
                    <a:lumMod val="75000"/>
                  </a:schemeClr>
                </a:solidFill>
              </a:ln>
              <a:effectLst>
                <a:innerShdw blurRad="114300">
                  <a:schemeClr val="accent1">
                    <a:shade val="76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shade val="76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C42-446E-BEDC-7939F43BBF4A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  <a:alpha val="90000"/>
                </a:schemeClr>
              </a:solidFill>
              <a:ln w="19050">
                <a:solidFill>
                  <a:schemeClr val="accent1">
                    <a:tint val="77000"/>
                    <a:lumMod val="75000"/>
                  </a:schemeClr>
                </a:solidFill>
              </a:ln>
              <a:effectLst>
                <a:innerShdw blurRad="114300">
                  <a:schemeClr val="accent1">
                    <a:tint val="77000"/>
                    <a:lumMod val="75000"/>
                  </a:schemeClr>
                </a:innerShdw>
              </a:effectLst>
              <a:scene3d>
                <a:camera prst="orthographicFront"/>
                <a:lightRig rig="threePt" dir="t"/>
              </a:scene3d>
              <a:sp3d contourW="19050" prstMaterial="flat">
                <a:contourClr>
                  <a:schemeClr val="accent1">
                    <a:tint val="77000"/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C42-446E-BEDC-7939F43BBF4A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accent1">
                            <a:shade val="76000"/>
                          </a:schemeClr>
                        </a:solidFill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+mn-cs"/>
                      </a:defRPr>
                    </a:pPr>
                    <a:r>
                      <a:rPr lang="en-US" dirty="0"/>
                      <a:t>M</a:t>
                    </a:r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>
                      <a:shade val="76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shade val="76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accent1">
                          <a:shade val="76000"/>
                        </a:schemeClr>
                      </a:solidFill>
                      <a:effectLst/>
                      <a:latin typeface="Roboto Condensed Light" panose="020B0604020202020204" charset="0"/>
                      <a:ea typeface="Roboto Condensed Light" panose="020B0604020202020204" charset="0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42-446E-BEDC-7939F43BBF4A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accent1">
                            <a:tint val="77000"/>
                          </a:schemeClr>
                        </a:solidFill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+mn-cs"/>
                      </a:defRPr>
                    </a:pPr>
                    <a:r>
                      <a:rPr lang="en-US" b="0" dirty="0"/>
                      <a:t>F</a:t>
                    </a:r>
                  </a:p>
                </c:rich>
              </c:tx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>
                      <a:tint val="77000"/>
                    </a:schemeClr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tint val="77000"/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accent1">
                          <a:tint val="77000"/>
                        </a:schemeClr>
                      </a:solidFill>
                      <a:effectLst/>
                      <a:latin typeface="Roboto Condensed Light" panose="020B0604020202020204" charset="0"/>
                      <a:ea typeface="Roboto Condensed Light" panose="020B0604020202020204" charset="0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42-446E-BEDC-7939F43BBF4A}"/>
                </c:ext>
              </c:extLst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5B9BD5"/>
                </a:solidFill>
                <a:round/>
              </a:ln>
              <a:effectLst>
                <a:outerShdw blurRad="50800" dist="38100" dir="2700000" algn="tl" rotWithShape="0">
                  <a:srgbClr val="5B9BD5">
                    <a:lumMod val="75000"/>
                    <a:alpha val="40000"/>
                  </a:srgb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1"/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47.2</c:v>
                </c:pt>
                <c:pt idx="1">
                  <c:v>58.8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42-446E-BEDC-7939F43BBF4A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All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Remitted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A1-4796-83C7-4F7531A493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Remitted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A1-4796-83C7-4F7531A493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Variable/NR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Remitted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A1-4796-83C7-4F7531A49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gapDepth val="55"/>
        <c:shape val="box"/>
        <c:axId val="864079167"/>
        <c:axId val="864064607"/>
        <c:axId val="0"/>
      </c:bar3DChart>
      <c:catAx>
        <c:axId val="8640791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 Condensed Light" panose="020B0604020202020204" charset="0"/>
                <a:cs typeface="+mn-cs"/>
              </a:defRPr>
            </a:pPr>
            <a:endParaRPr lang="en-US"/>
          </a:p>
        </c:txPr>
        <c:crossAx val="864064607"/>
        <c:crosses val="autoZero"/>
        <c:auto val="1"/>
        <c:lblAlgn val="ctr"/>
        <c:lblOffset val="100"/>
        <c:noMultiLvlLbl val="0"/>
      </c:catAx>
      <c:valAx>
        <c:axId val="864064607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86407916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 Condensed Light" panose="020B0604020202020204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LOD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Onset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49-4831-A77E-BEDFA88C38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EOD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Onset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49-4831-A77E-BEDFA88C38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Variable/NR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Onset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49-4831-A77E-BEDFA88C38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gapDepth val="55"/>
        <c:shape val="box"/>
        <c:axId val="864079167"/>
        <c:axId val="864064607"/>
        <c:axId val="0"/>
      </c:bar3DChart>
      <c:catAx>
        <c:axId val="8640791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  <a:ea typeface="Roboto Condensed Light" panose="020B0604020202020204" charset="0"/>
                <a:cs typeface="+mn-cs"/>
              </a:defRPr>
            </a:pPr>
            <a:endParaRPr lang="en-US"/>
          </a:p>
        </c:txPr>
        <c:crossAx val="864064607"/>
        <c:crosses val="autoZero"/>
        <c:auto val="1"/>
        <c:lblAlgn val="ctr"/>
        <c:lblOffset val="100"/>
        <c:noMultiLvlLbl val="0"/>
      </c:catAx>
      <c:valAx>
        <c:axId val="864064607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86407916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 Condensed Light" panose="020B0604020202020204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Medication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78-4176-9E68-2ADB0E40C1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Off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Medication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78-4176-9E68-2ADB0E40C1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Variable/NR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Medication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278-4176-9E68-2ADB0E40C1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gapDepth val="55"/>
        <c:shape val="box"/>
        <c:axId val="864079167"/>
        <c:axId val="864064607"/>
        <c:axId val="0"/>
      </c:bar3DChart>
      <c:catAx>
        <c:axId val="8640791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 Condensed Light" panose="020B0604020202020204" charset="0"/>
                <a:cs typeface="+mn-cs"/>
              </a:defRPr>
            </a:pPr>
            <a:endParaRPr lang="en-US"/>
          </a:p>
        </c:txPr>
        <c:crossAx val="864064607"/>
        <c:crosses val="autoZero"/>
        <c:auto val="1"/>
        <c:lblAlgn val="ctr"/>
        <c:lblOffset val="100"/>
        <c:noMultiLvlLbl val="0"/>
      </c:catAx>
      <c:valAx>
        <c:axId val="864064607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86407916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 Condensed Light" panose="020B0604020202020204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857286026301109"/>
          <c:y val="0.11213533940806668"/>
          <c:w val="0.66503126917023581"/>
          <c:h val="0.75330225330225331"/>
        </c:manualLayout>
      </c:layout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Corrected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P-value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87-443D-8684-A706BD3432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Uncorrected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</c:f>
              <c:strCache>
                <c:ptCount val="1"/>
                <c:pt idx="0">
                  <c:v>P-value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87-443D-8684-A706BD343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gapDepth val="55"/>
        <c:shape val="box"/>
        <c:axId val="864079167"/>
        <c:axId val="864064607"/>
        <c:axId val="0"/>
      </c:bar3DChart>
      <c:catAx>
        <c:axId val="8640791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Roboto Condensed Light" panose="020B0604020202020204" charset="0"/>
                <a:cs typeface="+mn-cs"/>
              </a:defRPr>
            </a:pPr>
            <a:endParaRPr lang="en-US"/>
          </a:p>
        </c:txPr>
        <c:crossAx val="864064607"/>
        <c:crosses val="autoZero"/>
        <c:auto val="1"/>
        <c:lblAlgn val="ctr"/>
        <c:lblOffset val="100"/>
        <c:noMultiLvlLbl val="0"/>
      </c:catAx>
      <c:valAx>
        <c:axId val="864064607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86407916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Roboto Condensed Light" panose="020B0604020202020204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759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19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239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410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530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862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80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64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464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37026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158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8731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821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26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5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  <p:sldLayoutId id="2147483662" r:id="rId10"/>
    <p:sldLayoutId id="2147483669" r:id="rId11"/>
    <p:sldLayoutId id="2147483670" r:id="rId12"/>
    <p:sldLayoutId id="2147483671" r:id="rId13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2449430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Garamond" panose="02020404030301010803" pitchFamily="18" charset="0"/>
              </a:rPr>
              <a:t>a coordinate-based meta-analysis</a:t>
            </a:r>
            <a:endParaRPr sz="2400" dirty="0">
              <a:latin typeface="Garamond" panose="02020404030301010803" pitchFamily="18" charset="0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078655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434343"/>
                </a:solidFill>
                <a:latin typeface="Garamond" panose="02020404030301010803" pitchFamily="18" charset="0"/>
              </a:rPr>
              <a:t>Late Life Depression</a:t>
            </a:r>
            <a:endParaRPr sz="5400" dirty="0">
              <a:solidFill>
                <a:srgbClr val="434343"/>
              </a:solidFill>
              <a:latin typeface="Garamond" panose="02020404030301010803" pitchFamily="18" charset="0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9" y="78828"/>
            <a:ext cx="601060" cy="601060"/>
          </a:xfrm>
          <a:prstGeom prst="rect">
            <a:avLst/>
          </a:prstGeom>
        </p:spPr>
      </p:pic>
      <p:sp>
        <p:nvSpPr>
          <p:cNvPr id="7" name="Google Shape;136;p28"/>
          <p:cNvSpPr txBox="1">
            <a:spLocks/>
          </p:cNvSpPr>
          <p:nvPr/>
        </p:nvSpPr>
        <p:spPr>
          <a:xfrm>
            <a:off x="725216" y="3618187"/>
            <a:ext cx="4352100" cy="44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800" dirty="0">
                <a:latin typeface="Garamond" panose="02020404030301010803" pitchFamily="18" charset="0"/>
              </a:rPr>
              <a:t>Amin Saberi M.D.</a:t>
            </a:r>
          </a:p>
        </p:txBody>
      </p:sp>
      <p:sp>
        <p:nvSpPr>
          <p:cNvPr id="8" name="Google Shape;136;p28"/>
          <p:cNvSpPr txBox="1">
            <a:spLocks/>
          </p:cNvSpPr>
          <p:nvPr/>
        </p:nvSpPr>
        <p:spPr>
          <a:xfrm>
            <a:off x="725216" y="3883577"/>
            <a:ext cx="4352100" cy="80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600" dirty="0">
                <a:latin typeface="Garamond" panose="02020404030301010803" pitchFamily="18" charset="0"/>
              </a:rPr>
              <a:t>Institute of Medical Sciences and Technologies,</a:t>
            </a:r>
          </a:p>
          <a:p>
            <a:pPr marL="0" indent="0" algn="l"/>
            <a:r>
              <a:rPr lang="en-US" sz="1600" dirty="0" err="1">
                <a:latin typeface="Garamond" panose="02020404030301010803" pitchFamily="18" charset="0"/>
              </a:rPr>
              <a:t>Shahid</a:t>
            </a:r>
            <a:r>
              <a:rPr lang="en-US" sz="1600" dirty="0">
                <a:latin typeface="Garamond" panose="02020404030301010803" pitchFamily="18" charset="0"/>
              </a:rPr>
              <a:t> </a:t>
            </a:r>
            <a:r>
              <a:rPr lang="en-US" sz="1600" dirty="0" err="1">
                <a:latin typeface="Garamond" panose="02020404030301010803" pitchFamily="18" charset="0"/>
              </a:rPr>
              <a:t>Beheshti</a:t>
            </a:r>
            <a:r>
              <a:rPr lang="en-US" sz="1600" dirty="0">
                <a:latin typeface="Garamond" panose="02020404030301010803" pitchFamily="18" charset="0"/>
              </a:rPr>
              <a:t> University</a:t>
            </a:r>
          </a:p>
          <a:p>
            <a:pPr marL="0" indent="0" algn="l"/>
            <a:endParaRPr lang="en-US" sz="1400" dirty="0">
              <a:latin typeface="Garamond" panose="02020404030301010803" pitchFamily="18" charset="0"/>
            </a:endParaRPr>
          </a:p>
        </p:txBody>
      </p:sp>
      <p:cxnSp>
        <p:nvCxnSpPr>
          <p:cNvPr id="9" name="Google Shape;138;p28"/>
          <p:cNvCxnSpPr/>
          <p:nvPr/>
        </p:nvCxnSpPr>
        <p:spPr>
          <a:xfrm>
            <a:off x="-63062" y="3660699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6"/>
          <a:stretch/>
        </p:blipFill>
        <p:spPr>
          <a:xfrm>
            <a:off x="283478" y="0"/>
            <a:ext cx="8573139" cy="468172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32" name="Rectangle 31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24133" y="4956502"/>
              <a:ext cx="2290511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Methods and Findings | </a:t>
              </a:r>
              <a:fld id="{4DA0F447-D309-46E1-B4C6-83A2ABA73093}" type="slidenum">
                <a:rPr lang="en-US" smtClean="0">
                  <a:solidFill>
                    <a:schemeClr val="tx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10</a:t>
              </a:fld>
              <a:endParaRPr lang="en-US" sz="1800" dirty="0">
                <a:solidFill>
                  <a:schemeClr val="tx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tx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0" y="4956552"/>
              <a:ext cx="3274423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tx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556247" y="4554387"/>
            <a:ext cx="2558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Tahmasian</a:t>
            </a:r>
            <a:r>
              <a:rPr lang="en-US" sz="1100" dirty="0">
                <a:solidFill>
                  <a:schemeClr val="tx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 et al. (2019) </a:t>
            </a:r>
            <a:r>
              <a:rPr lang="en-US" sz="1100" i="1" dirty="0">
                <a:solidFill>
                  <a:schemeClr val="tx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Hum Brain Mapp</a:t>
            </a:r>
          </a:p>
        </p:txBody>
      </p:sp>
      <p:sp>
        <p:nvSpPr>
          <p:cNvPr id="3" name="Rectangle 2"/>
          <p:cNvSpPr/>
          <p:nvPr/>
        </p:nvSpPr>
        <p:spPr>
          <a:xfrm>
            <a:off x="283478" y="34836"/>
            <a:ext cx="4244979" cy="4681728"/>
          </a:xfrm>
          <a:prstGeom prst="rect">
            <a:avLst/>
          </a:prstGeom>
          <a:solidFill>
            <a:schemeClr val="bg2">
              <a:alpha val="8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16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dir="r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16" name="Rectangle 15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24133" y="4956502"/>
              <a:ext cx="2290511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Methods and Findings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11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956552"/>
              <a:ext cx="3143794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901229"/>
              </p:ext>
            </p:extLst>
          </p:nvPr>
        </p:nvGraphicFramePr>
        <p:xfrm>
          <a:off x="1524000" y="1734902"/>
          <a:ext cx="6096000" cy="1463040"/>
        </p:xfrm>
        <a:graphic>
          <a:graphicData uri="http://schemas.openxmlformats.org/drawingml/2006/table">
            <a:tbl>
              <a:tblPr firstRow="1" bandRow="1">
                <a:tableStyleId>{791C1ED0-02BA-4313-B4ED-3186B3A004C5}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208035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20010069"/>
                    </a:ext>
                  </a:extLst>
                </a:gridCol>
              </a:tblGrid>
              <a:tr h="38065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" panose="02020404030301010803" pitchFamily="18" charset="0"/>
                        </a:rPr>
                        <a:t>“Study”</a:t>
                      </a:r>
                      <a:endParaRPr lang="en-US" sz="2800" b="1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ramond" panose="02020404030301010803" pitchFamily="18" charset="0"/>
                        </a:rPr>
                        <a:t>“Experiment”</a:t>
                      </a:r>
                      <a:endParaRPr lang="en-US" dirty="0">
                        <a:latin typeface="Garamond" panose="020204040303010108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1627032"/>
                  </a:ext>
                </a:extLst>
              </a:tr>
              <a:tr h="837430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Roboto Condensed Light" panose="020B0604020202020204" charset="0"/>
                          <a:cs typeface="Arial"/>
                          <a:sym typeface="Arial"/>
                        </a:rPr>
                        <a:t>the entire scientific work performed on a group of participants</a:t>
                      </a:r>
                      <a:endParaRPr lang="en-US" sz="2000" dirty="0">
                        <a:latin typeface="Garamond" panose="02020404030301010803" pitchFamily="18" charset="0"/>
                        <a:ea typeface="Roboto Condensed Light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Roboto Condensed Light" panose="020B0604020202020204" charset="0"/>
                          <a:cs typeface="Arial"/>
                          <a:sym typeface="Arial"/>
                        </a:rPr>
                        <a:t>the individual comparisons reported in these studies (the group</a:t>
                      </a:r>
                      <a:r>
                        <a:rPr lang="en-US" sz="2000" b="0" i="0" u="none" strike="noStrike" cap="none" baseline="0" dirty="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  <a:ea typeface="Roboto Condensed Light" panose="020B0604020202020204" charset="0"/>
                          <a:cs typeface="Arial"/>
                          <a:sym typeface="Arial"/>
                        </a:rPr>
                        <a:t>-level contrasts)</a:t>
                      </a:r>
                      <a:endParaRPr lang="en-US" sz="3200" dirty="0">
                        <a:latin typeface="Garamond" panose="02020404030301010803" pitchFamily="18" charset="0"/>
                        <a:ea typeface="Roboto Condensed Light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67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8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4848" y="248790"/>
            <a:ext cx="5214300" cy="9462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Garamond" panose="02020404030301010803" pitchFamily="18" charset="0"/>
              </a:rPr>
              <a:t>How ALE works?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192" t="11809" r="1622" b="46402"/>
          <a:stretch/>
        </p:blipFill>
        <p:spPr>
          <a:xfrm>
            <a:off x="3201197" y="1058917"/>
            <a:ext cx="2788920" cy="827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546" t="51338" r="51227" b="10392"/>
          <a:stretch/>
        </p:blipFill>
        <p:spPr>
          <a:xfrm>
            <a:off x="3219083" y="3561466"/>
            <a:ext cx="2771034" cy="827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3225" t="56121" r="1563" b="2074"/>
          <a:stretch/>
        </p:blipFill>
        <p:spPr>
          <a:xfrm>
            <a:off x="3214321" y="2312102"/>
            <a:ext cx="2775796" cy="8239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51427" y="1327796"/>
            <a:ext cx="154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Foci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1427" y="2596140"/>
            <a:ext cx="154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ALE map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51427" y="3893814"/>
            <a:ext cx="1549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Statistical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4426" y="4511239"/>
            <a:ext cx="2090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Eickhoff</a:t>
            </a:r>
            <a:r>
              <a:rPr lang="en-US" sz="11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 et al. (2012) </a:t>
            </a:r>
            <a:r>
              <a:rPr lang="en-US" sz="1100" i="1" dirty="0" err="1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Neuroimage</a:t>
            </a:r>
            <a:endParaRPr lang="en-US" sz="1100" i="1" dirty="0">
              <a:solidFill>
                <a:schemeClr val="bg1"/>
              </a:solidFill>
              <a:latin typeface="Garamond" panose="02020404030301010803" pitchFamily="18" charset="0"/>
              <a:ea typeface="Roboto Condensed Light" panose="020B060402020202020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28" name="Rectangle 27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32023" y="4956502"/>
              <a:ext cx="2182622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Methods and Findings | </a:t>
              </a:r>
              <a:fld id="{4DA0F447-D309-46E1-B4C6-83A2ABA73093}" type="slidenum">
                <a:rPr lang="en-US" smtClean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12</a:t>
              </a:fld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0" y="4956552"/>
              <a:ext cx="3100946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55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 dir="r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782613" y="191625"/>
            <a:ext cx="5770179" cy="4454009"/>
            <a:chOff x="1143000" y="354724"/>
            <a:chExt cx="5770179" cy="4454009"/>
          </a:xfrm>
        </p:grpSpPr>
        <p:sp>
          <p:nvSpPr>
            <p:cNvPr id="5" name="Rectangle 4"/>
            <p:cNvSpPr/>
            <p:nvPr/>
          </p:nvSpPr>
          <p:spPr>
            <a:xfrm>
              <a:off x="1143000" y="354724"/>
              <a:ext cx="5770179" cy="44540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panose="02020404030301010803" pitchFamily="18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041" y="432555"/>
              <a:ext cx="4528866" cy="13716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9041" y="1891488"/>
              <a:ext cx="4528866" cy="1371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9968" y="3350421"/>
              <a:ext cx="4528868" cy="13716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42130" y="964466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Foci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42130" y="2423399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ALE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42130" y="3882332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cFWE</a:t>
              </a:r>
              <a:endParaRPr lang="en-US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5669" y="585924"/>
            <a:ext cx="2138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Roboto Condensed Light" panose="020B0604020202020204" charset="0"/>
              </a:rPr>
              <a:t>All aberrancies in LLD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17" name="Rectangle 16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69525" y="4956502"/>
              <a:ext cx="2245120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Methods and Findings | </a:t>
              </a:r>
              <a:fld id="{4DA0F447-D309-46E1-B4C6-83A2ABA73093}" type="slidenum">
                <a:rPr lang="en-US" smtClean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13</a:t>
              </a:fld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0" y="4956552"/>
              <a:ext cx="3135086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782613" y="191625"/>
            <a:ext cx="5770179" cy="4454009"/>
            <a:chOff x="1143000" y="354724"/>
            <a:chExt cx="5770179" cy="4454009"/>
          </a:xfrm>
        </p:grpSpPr>
        <p:sp>
          <p:nvSpPr>
            <p:cNvPr id="5" name="Rectangle 4"/>
            <p:cNvSpPr/>
            <p:nvPr/>
          </p:nvSpPr>
          <p:spPr>
            <a:xfrm>
              <a:off x="1143000" y="354724"/>
              <a:ext cx="5770179" cy="44540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panose="02020404030301010803" pitchFamily="18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041" y="432555"/>
              <a:ext cx="4528866" cy="137159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9041" y="1891488"/>
              <a:ext cx="4528866" cy="137159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9968" y="3350421"/>
              <a:ext cx="4528868" cy="13716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42130" y="964466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Foci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42130" y="2423399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ALE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42130" y="3882332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cFWE</a:t>
              </a:r>
              <a:endParaRPr lang="en-US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5669" y="585924"/>
            <a:ext cx="235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Roboto Condensed Light" panose="020B0604020202020204" charset="0"/>
              </a:rPr>
              <a:t>Decreased functional activation or gray matter density (HC &gt; LLD)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17" name="Rectangle 16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14606" y="4956502"/>
              <a:ext cx="2200039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Methods and Findings | </a:t>
              </a:r>
              <a:fld id="{4DA0F447-D309-46E1-B4C6-83A2ABA73093}" type="slidenum">
                <a:rPr lang="en-US" smtClean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14</a:t>
              </a:fld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0" y="4956552"/>
              <a:ext cx="2881743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1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dir="r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782613" y="191625"/>
            <a:ext cx="5770179" cy="4454009"/>
            <a:chOff x="1143000" y="354724"/>
            <a:chExt cx="5770179" cy="4454009"/>
          </a:xfrm>
        </p:grpSpPr>
        <p:sp>
          <p:nvSpPr>
            <p:cNvPr id="5" name="Rectangle 4"/>
            <p:cNvSpPr/>
            <p:nvPr/>
          </p:nvSpPr>
          <p:spPr>
            <a:xfrm>
              <a:off x="1143000" y="354724"/>
              <a:ext cx="5770179" cy="44540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panose="02020404030301010803" pitchFamily="18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042" y="432555"/>
              <a:ext cx="4528864" cy="137159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9042" y="1891488"/>
              <a:ext cx="4528864" cy="137159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9968" y="3350421"/>
              <a:ext cx="4528868" cy="13716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42130" y="964466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Foci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42130" y="2423399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ALE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42130" y="3882332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cFWE</a:t>
              </a:r>
              <a:endParaRPr lang="en-US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5669" y="585924"/>
            <a:ext cx="235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Roboto Condensed Light" panose="020B0604020202020204" charset="0"/>
              </a:rPr>
              <a:t>Increased functional activation or gray matter density (HC &gt; LLD)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2610" y="2833130"/>
            <a:ext cx="1599381" cy="1875815"/>
            <a:chOff x="599019" y="2213177"/>
            <a:chExt cx="1917988" cy="242786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37917" t="11575" r="32000" b="9049"/>
            <a:stretch/>
          </p:blipFill>
          <p:spPr>
            <a:xfrm>
              <a:off x="637876" y="2213177"/>
              <a:ext cx="1840277" cy="1773621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1663262" y="3270177"/>
              <a:ext cx="274320" cy="2743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panose="02020404030301010803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9019" y="4033549"/>
              <a:ext cx="1917988" cy="607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TFCE</a:t>
              </a:r>
            </a:p>
            <a:p>
              <a:pPr algn="ctr"/>
              <a:r>
                <a:rPr lang="en-US" sz="1050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(Left amygdala, v = 40)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24" name="Rectangle 23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23314" y="4956502"/>
              <a:ext cx="2191331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Methods and Findings | </a:t>
              </a:r>
              <a:fld id="{4DA0F447-D309-46E1-B4C6-83A2ABA73093}" type="slidenum">
                <a:rPr lang="en-US" smtClean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15</a:t>
              </a:fld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0" y="4956552"/>
              <a:ext cx="3065417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518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782613" y="191625"/>
            <a:ext cx="5770179" cy="4454009"/>
            <a:chOff x="1143000" y="354724"/>
            <a:chExt cx="5770179" cy="4454009"/>
          </a:xfrm>
        </p:grpSpPr>
        <p:sp>
          <p:nvSpPr>
            <p:cNvPr id="5" name="Rectangle 4"/>
            <p:cNvSpPr/>
            <p:nvPr/>
          </p:nvSpPr>
          <p:spPr>
            <a:xfrm>
              <a:off x="1143000" y="354724"/>
              <a:ext cx="5770179" cy="44540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panose="02020404030301010803" pitchFamily="18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042" y="432555"/>
              <a:ext cx="4528864" cy="137159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9042" y="1891488"/>
              <a:ext cx="4528864" cy="137159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9968" y="3350421"/>
              <a:ext cx="4528868" cy="13716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42130" y="964466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Foci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42130" y="2423399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ALE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42130" y="3882332"/>
              <a:ext cx="8877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cFWE</a:t>
              </a:r>
              <a:endParaRPr lang="en-US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25669" y="585924"/>
            <a:ext cx="2138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Roboto Condensed Light" panose="020B0604020202020204" charset="0"/>
              </a:rPr>
              <a:t>Aberrant fMRI activation in LLD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30690" y="2675955"/>
            <a:ext cx="1608902" cy="1969679"/>
            <a:chOff x="600640" y="2174203"/>
            <a:chExt cx="1891464" cy="245115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37500" t="9106" r="32292" b="10885"/>
            <a:stretch/>
          </p:blipFill>
          <p:spPr>
            <a:xfrm>
              <a:off x="605755" y="2174203"/>
              <a:ext cx="1881234" cy="1820036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1655379" y="3309592"/>
              <a:ext cx="274320" cy="2743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panose="02020404030301010803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0640" y="4041268"/>
              <a:ext cx="1891464" cy="584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TFCE</a:t>
              </a:r>
            </a:p>
            <a:p>
              <a:pPr algn="ctr"/>
              <a:r>
                <a:rPr lang="en-US" sz="1050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(Left amygdala, v = 16)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23" name="Rectangle 22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39193" y="4956502"/>
              <a:ext cx="2175452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Methods and Findings | </a:t>
              </a:r>
              <a:fld id="{4DA0F447-D309-46E1-B4C6-83A2ABA73093}" type="slidenum">
                <a:rPr lang="en-US" smtClean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16</a:t>
              </a:fld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0" y="4956552"/>
              <a:ext cx="3204754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7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2754543" y="1383614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Garamond" panose="02020404030301010803" pitchFamily="18" charset="0"/>
              </a:rPr>
              <a:t>Interpretation</a:t>
            </a:r>
            <a:endParaRPr sz="4800" dirty="0">
              <a:latin typeface="Garamond" panose="02020404030301010803" pitchFamily="18" charset="0"/>
            </a:endParaRPr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aramond" panose="02020404030301010803" pitchFamily="18" charset="0"/>
              </a:rPr>
              <a:t>03</a:t>
            </a:r>
            <a:endParaRPr>
              <a:latin typeface="Garamond" panose="02020404030301010803" pitchFamily="18" charset="0"/>
            </a:endParaRPr>
          </a:p>
        </p:txBody>
      </p:sp>
      <p:cxnSp>
        <p:nvCxnSpPr>
          <p:cNvPr id="314" name="Google Shape;314;p39"/>
          <p:cNvCxnSpPr/>
          <p:nvPr/>
        </p:nvCxnSpPr>
        <p:spPr>
          <a:xfrm>
            <a:off x="7626825" y="2891004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9" y="78828"/>
            <a:ext cx="601060" cy="60106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14" name="Rectangle 13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39525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Interpretation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17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4956552"/>
              <a:ext cx="3004457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thruBlk="1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41"/>
          <p:cNvCxnSpPr/>
          <p:nvPr/>
        </p:nvCxnSpPr>
        <p:spPr>
          <a:xfrm rot="10800000">
            <a:off x="6682358" y="2069406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41"/>
          <p:cNvSpPr/>
          <p:nvPr/>
        </p:nvSpPr>
        <p:spPr>
          <a:xfrm rot="-5400000" flipH="1">
            <a:off x="5529371" y="820025"/>
            <a:ext cx="2386584" cy="3282696"/>
          </a:xfrm>
          <a:prstGeom prst="snip1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ramond" panose="02020404030301010803" pitchFamily="18" charset="0"/>
            </a:endParaRPr>
          </a:p>
        </p:txBody>
      </p: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0" y="24960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Garamond" panose="02020404030301010803" pitchFamily="18" charset="0"/>
              </a:rPr>
              <a:t>In a nutshell</a:t>
            </a:r>
            <a:endParaRPr sz="3600" dirty="0">
              <a:latin typeface="Garamond" panose="02020404030301010803" pitchFamily="18" charset="0"/>
            </a:endParaRPr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870072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226598" y="1595305"/>
            <a:ext cx="2386203" cy="3284329"/>
          </a:xfrm>
          <a:prstGeom prst="snip1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ramond" panose="02020404030301010803" pitchFamily="18" charset="0"/>
            </a:endParaRPr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850679" y="2324121"/>
            <a:ext cx="2878972" cy="121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aramond" panose="02020404030301010803" pitchFamily="18" charset="0"/>
              </a:rPr>
              <a:t>Within the current literature, there are no regions of the brain consistently altered in late-life depression.</a:t>
            </a:r>
            <a:endParaRPr sz="1800" dirty="0">
              <a:solidFill>
                <a:schemeClr val="lt1"/>
              </a:solidFill>
              <a:latin typeface="Garamond" panose="02020404030301010803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aramond" panose="02020404030301010803" pitchFamily="18" charset="0"/>
            </a:endParaRPr>
          </a:p>
        </p:txBody>
      </p:sp>
      <p:sp>
        <p:nvSpPr>
          <p:cNvPr id="379" name="Google Shape;379;p41"/>
          <p:cNvSpPr txBox="1">
            <a:spLocks noGrp="1"/>
          </p:cNvSpPr>
          <p:nvPr>
            <p:ph type="ctrTitle" idx="3"/>
          </p:nvPr>
        </p:nvSpPr>
        <p:spPr>
          <a:xfrm>
            <a:off x="5722253" y="3213149"/>
            <a:ext cx="2553451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Garamond" panose="02020404030301010803" pitchFamily="18" charset="0"/>
              </a:rPr>
              <a:t>Not lack of effect</a:t>
            </a:r>
            <a:endParaRPr sz="2000" dirty="0">
              <a:solidFill>
                <a:schemeClr val="lt1"/>
              </a:solidFill>
              <a:latin typeface="Garamond" panose="02020404030301010803" pitchFamily="18" charset="0"/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330694" y="1533105"/>
            <a:ext cx="2866764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Garamond" panose="02020404030301010803" pitchFamily="18" charset="0"/>
              </a:rPr>
              <a:t>Does not mean there are no abnormalities in the brain function or structure of late-life depression</a:t>
            </a:r>
            <a:endParaRPr sz="1800" dirty="0">
              <a:solidFill>
                <a:schemeClr val="lt1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Google Shape;379;p41"/>
          <p:cNvSpPr txBox="1">
            <a:spLocks noGrp="1"/>
          </p:cNvSpPr>
          <p:nvPr>
            <p:ph type="ctrTitle" idx="3"/>
          </p:nvPr>
        </p:nvSpPr>
        <p:spPr>
          <a:xfrm>
            <a:off x="850679" y="3976757"/>
            <a:ext cx="322277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Garamond" panose="02020404030301010803" pitchFamily="18" charset="0"/>
              </a:rPr>
              <a:t>Lack of Replicability</a:t>
            </a:r>
            <a:endParaRPr sz="2000" dirty="0">
              <a:solidFill>
                <a:schemeClr val="lt1"/>
              </a:solidFill>
              <a:latin typeface="Garamond" panose="02020404030301010803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22" name="Rectangle 21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9525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Interpretation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18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0" y="4956552"/>
              <a:ext cx="293478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dir="r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295989" y="262888"/>
            <a:ext cx="870824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Garamond" panose="02020404030301010803" pitchFamily="18" charset="0"/>
              </a:rPr>
              <a:t>What are the sources of heterogeneity</a:t>
            </a:r>
            <a:endParaRPr sz="3600" dirty="0">
              <a:latin typeface="Garamond" panose="02020404030301010803" pitchFamily="18" charset="0"/>
            </a:endParaRPr>
          </a:p>
        </p:txBody>
      </p:sp>
      <p:sp>
        <p:nvSpPr>
          <p:cNvPr id="269" name="Google Shape;269;p38"/>
          <p:cNvSpPr txBox="1">
            <a:spLocks noGrp="1"/>
          </p:cNvSpPr>
          <p:nvPr>
            <p:ph type="ctrTitle" idx="2"/>
          </p:nvPr>
        </p:nvSpPr>
        <p:spPr>
          <a:xfrm>
            <a:off x="224544" y="2777957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Garamond" panose="02020404030301010803" pitchFamily="18" charset="0"/>
              </a:rPr>
              <a:t>False Positives</a:t>
            </a:r>
            <a:endParaRPr sz="2200" dirty="0">
              <a:latin typeface="Garamond" panose="02020404030301010803" pitchFamily="18" charset="0"/>
            </a:endParaRPr>
          </a:p>
        </p:txBody>
      </p:sp>
      <p:sp>
        <p:nvSpPr>
          <p:cNvPr id="270" name="Google Shape;270;p38"/>
          <p:cNvSpPr txBox="1">
            <a:spLocks noGrp="1"/>
          </p:cNvSpPr>
          <p:nvPr>
            <p:ph type="subTitle" idx="1"/>
          </p:nvPr>
        </p:nvSpPr>
        <p:spPr>
          <a:xfrm>
            <a:off x="794935" y="3130517"/>
            <a:ext cx="2221992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Garamond" panose="02020404030301010803" pitchFamily="18" charset="0"/>
              </a:rPr>
              <a:t>small sample size, low power, lenient multiple comparison correction</a:t>
            </a:r>
            <a:endParaRPr sz="1600" dirty="0">
              <a:latin typeface="Garamond" panose="02020404030301010803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aramond" panose="02020404030301010803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aramond" panose="02020404030301010803" pitchFamily="18" charset="0"/>
            </a:endParaRPr>
          </a:p>
        </p:txBody>
      </p:sp>
      <p:sp>
        <p:nvSpPr>
          <p:cNvPr id="271" name="Google Shape;271;p38"/>
          <p:cNvSpPr txBox="1">
            <a:spLocks noGrp="1"/>
          </p:cNvSpPr>
          <p:nvPr>
            <p:ph type="ctrTitle" idx="3"/>
          </p:nvPr>
        </p:nvSpPr>
        <p:spPr>
          <a:xfrm>
            <a:off x="3236976" y="2777957"/>
            <a:ext cx="267004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Garamond" panose="02020404030301010803" pitchFamily="18" charset="0"/>
              </a:rPr>
              <a:t>Sampling Effect</a:t>
            </a:r>
            <a:endParaRPr sz="2200" dirty="0">
              <a:latin typeface="Garamond" panose="02020404030301010803" pitchFamily="18" charset="0"/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4"/>
          </p:nvPr>
        </p:nvSpPr>
        <p:spPr>
          <a:xfrm>
            <a:off x="3462899" y="1873691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Garamond" panose="02020404030301010803" pitchFamily="18" charset="0"/>
              </a:rPr>
              <a:t>LOD vs EOD, remitted vs non-remitted, comorbidities</a:t>
            </a:r>
            <a:endParaRPr sz="1600" dirty="0">
              <a:latin typeface="Garamond" panose="02020404030301010803" pitchFamily="18" charset="0"/>
            </a:endParaRPr>
          </a:p>
        </p:txBody>
      </p:sp>
      <p:sp>
        <p:nvSpPr>
          <p:cNvPr id="273" name="Google Shape;273;p38"/>
          <p:cNvSpPr txBox="1">
            <a:spLocks noGrp="1"/>
          </p:cNvSpPr>
          <p:nvPr>
            <p:ph type="ctrTitle" idx="5"/>
          </p:nvPr>
        </p:nvSpPr>
        <p:spPr>
          <a:xfrm>
            <a:off x="6130862" y="2775078"/>
            <a:ext cx="267004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Garamond" panose="02020404030301010803" pitchFamily="18" charset="0"/>
              </a:rPr>
              <a:t>Methods Flexiblity</a:t>
            </a:r>
            <a:endParaRPr sz="2200" dirty="0">
              <a:latin typeface="Garamond" panose="02020404030301010803" pitchFamily="18" charset="0"/>
            </a:endParaRPr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6"/>
          </p:nvPr>
        </p:nvSpPr>
        <p:spPr>
          <a:xfrm>
            <a:off x="6356786" y="3130517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Garamond" panose="02020404030301010803" pitchFamily="18" charset="0"/>
              </a:rPr>
              <a:t>imaging modalities, tasks, software, analysis methods</a:t>
            </a:r>
            <a:endParaRPr sz="1600" dirty="0">
              <a:latin typeface="Garamond" panose="02020404030301010803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275" name="Google Shape;275;p38"/>
          <p:cNvCxnSpPr/>
          <p:nvPr/>
        </p:nvCxnSpPr>
        <p:spPr>
          <a:xfrm>
            <a:off x="3121982" y="2167907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5899066" y="214536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8"/>
          <p:cNvSpPr/>
          <p:nvPr/>
        </p:nvSpPr>
        <p:spPr>
          <a:xfrm>
            <a:off x="1434364" y="1861304"/>
            <a:ext cx="786384" cy="785053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ramond" panose="02020404030301010803" pitchFamily="18" charset="0"/>
            </a:endParaRPr>
          </a:p>
        </p:txBody>
      </p:sp>
      <p:sp>
        <p:nvSpPr>
          <p:cNvPr id="278" name="Google Shape;278;p38"/>
          <p:cNvSpPr/>
          <p:nvPr/>
        </p:nvSpPr>
        <p:spPr>
          <a:xfrm>
            <a:off x="4161757" y="3288969"/>
            <a:ext cx="813816" cy="786384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ramond" panose="02020404030301010803" pitchFamily="18" charset="0"/>
            </a:endParaRPr>
          </a:p>
        </p:txBody>
      </p:sp>
      <p:sp>
        <p:nvSpPr>
          <p:cNvPr id="279" name="Google Shape;279;p38"/>
          <p:cNvSpPr/>
          <p:nvPr/>
        </p:nvSpPr>
        <p:spPr>
          <a:xfrm>
            <a:off x="6912282" y="1891368"/>
            <a:ext cx="786384" cy="786384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ramond" panose="020204040303010108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8264" t="12402" r="34424" b="24185"/>
          <a:stretch/>
        </p:blipFill>
        <p:spPr>
          <a:xfrm>
            <a:off x="1674987" y="1992689"/>
            <a:ext cx="252052" cy="462639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43" name="Rectangle 42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39525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Interpretation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19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0" y="4956552"/>
              <a:ext cx="3121982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70147" y="3384287"/>
            <a:ext cx="595748" cy="595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802" y="2071888"/>
            <a:ext cx="425344" cy="4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1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0" grpId="0" build="p"/>
      <p:bldP spid="271" grpId="0"/>
      <p:bldP spid="272" grpId="0" build="p"/>
      <p:bldP spid="273" grpId="0"/>
      <p:bldP spid="274" grpId="0" build="p"/>
      <p:bldP spid="277" grpId="0" animBg="1"/>
      <p:bldP spid="278" grpId="0" animBg="1"/>
      <p:bldP spid="2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Garamond" panose="02020404030301010803" pitchFamily="18" charset="0"/>
              </a:rPr>
              <a:t>The Rationale</a:t>
            </a:r>
            <a:endParaRPr sz="4800" dirty="0">
              <a:latin typeface="Garamond" panose="02020404030301010803" pitchFamily="18" charset="0"/>
            </a:endParaRP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01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>
              <a:latin typeface="Garamond" panose="02020404030301010803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13" name="Rectangle 12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9525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The Rationale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2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34439" y="4956502"/>
              <a:ext cx="1675119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4956552"/>
              <a:ext cx="3274423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9" y="78828"/>
            <a:ext cx="601060" cy="60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dir="r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570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Garamond" panose="02020404030301010803" pitchFamily="18" charset="0"/>
              </a:rPr>
              <a:t>Considerations</a:t>
            </a:r>
            <a:endParaRPr sz="3600" dirty="0">
              <a:latin typeface="Garamond" panose="02020404030301010803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597400" y="2711011"/>
            <a:ext cx="4546600" cy="685368"/>
            <a:chOff x="5373418" y="1463933"/>
            <a:chExt cx="3770582" cy="463800"/>
          </a:xfrm>
        </p:grpSpPr>
        <p:cxnSp>
          <p:nvCxnSpPr>
            <p:cNvPr id="252" name="Google Shape;252;p37"/>
            <p:cNvCxnSpPr/>
            <p:nvPr/>
          </p:nvCxnSpPr>
          <p:spPr>
            <a:xfrm flipH="1">
              <a:off x="5373418" y="1695833"/>
              <a:ext cx="3770582" cy="75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8" name="Google Shape;258;p37"/>
            <p:cNvSpPr/>
            <p:nvPr/>
          </p:nvSpPr>
          <p:spPr>
            <a:xfrm>
              <a:off x="5580342" y="1463933"/>
              <a:ext cx="2517444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800" dirty="0">
                  <a:solidFill>
                    <a:schemeClr val="lt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ROI and SCA studies excluded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22" name="Rectangle 21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39525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Interpretation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20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0" y="4956552"/>
              <a:ext cx="3091543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546600" y="1340275"/>
            <a:ext cx="4546600" cy="685368"/>
            <a:chOff x="5373418" y="1463933"/>
            <a:chExt cx="3770582" cy="463800"/>
          </a:xfrm>
        </p:grpSpPr>
        <p:cxnSp>
          <p:nvCxnSpPr>
            <p:cNvPr id="31" name="Google Shape;252;p37"/>
            <p:cNvCxnSpPr/>
            <p:nvPr/>
          </p:nvCxnSpPr>
          <p:spPr>
            <a:xfrm flipH="1">
              <a:off x="5373418" y="1695833"/>
              <a:ext cx="3770582" cy="75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Google Shape;258;p37"/>
            <p:cNvSpPr/>
            <p:nvPr/>
          </p:nvSpPr>
          <p:spPr>
            <a:xfrm>
              <a:off x="5580342" y="1463933"/>
              <a:ext cx="2517444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800" dirty="0">
                  <a:solidFill>
                    <a:schemeClr val="lt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Small power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 flipH="1">
            <a:off x="0" y="3395271"/>
            <a:ext cx="4546600" cy="685368"/>
            <a:chOff x="5373418" y="1463933"/>
            <a:chExt cx="3770582" cy="463800"/>
          </a:xfrm>
        </p:grpSpPr>
        <p:cxnSp>
          <p:nvCxnSpPr>
            <p:cNvPr id="34" name="Google Shape;252;p37"/>
            <p:cNvCxnSpPr/>
            <p:nvPr/>
          </p:nvCxnSpPr>
          <p:spPr>
            <a:xfrm flipH="1">
              <a:off x="5373418" y="1695833"/>
              <a:ext cx="3770582" cy="75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258;p37"/>
            <p:cNvSpPr/>
            <p:nvPr/>
          </p:nvSpPr>
          <p:spPr>
            <a:xfrm>
              <a:off x="5580342" y="1463933"/>
              <a:ext cx="2517444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800" dirty="0">
                  <a:solidFill>
                    <a:schemeClr val="lt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WM studies excluded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 flipH="1">
            <a:off x="0" y="2025643"/>
            <a:ext cx="4546600" cy="685368"/>
            <a:chOff x="5373418" y="1463933"/>
            <a:chExt cx="3770582" cy="463800"/>
          </a:xfrm>
        </p:grpSpPr>
        <p:cxnSp>
          <p:nvCxnSpPr>
            <p:cNvPr id="42" name="Google Shape;252;p37"/>
            <p:cNvCxnSpPr/>
            <p:nvPr/>
          </p:nvCxnSpPr>
          <p:spPr>
            <a:xfrm flipH="1">
              <a:off x="5373418" y="1695833"/>
              <a:ext cx="3770582" cy="75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258;p37"/>
            <p:cNvSpPr/>
            <p:nvPr/>
          </p:nvSpPr>
          <p:spPr>
            <a:xfrm>
              <a:off x="5580342" y="1463933"/>
              <a:ext cx="2517444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800" dirty="0">
                  <a:solidFill>
                    <a:schemeClr val="lt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Limited subgroup analyses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Google Shape;373;p41"/>
          <p:cNvCxnSpPr/>
          <p:nvPr/>
        </p:nvCxnSpPr>
        <p:spPr>
          <a:xfrm rot="10800000">
            <a:off x="6682358" y="2839429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41"/>
          <p:cNvSpPr/>
          <p:nvPr/>
        </p:nvSpPr>
        <p:spPr>
          <a:xfrm rot="-5400000" flipH="1">
            <a:off x="5529371" y="1590048"/>
            <a:ext cx="2386584" cy="3282696"/>
          </a:xfrm>
          <a:prstGeom prst="snip1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ramond" panose="02020404030301010803" pitchFamily="18" charset="0"/>
            </a:endParaRPr>
          </a:p>
        </p:txBody>
      </p: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0" y="24960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Garamond" panose="02020404030301010803" pitchFamily="18" charset="0"/>
              </a:rPr>
              <a:t>In the future</a:t>
            </a:r>
            <a:endParaRPr sz="3600" dirty="0">
              <a:latin typeface="Garamond" panose="02020404030301010803" pitchFamily="18" charset="0"/>
            </a:endParaRPr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1"/>
          <p:cNvSpPr/>
          <p:nvPr/>
        </p:nvSpPr>
        <p:spPr>
          <a:xfrm rot="5400000">
            <a:off x="1226598" y="873408"/>
            <a:ext cx="2386203" cy="3284329"/>
          </a:xfrm>
          <a:prstGeom prst="snip1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ramond" panose="02020404030301010803" pitchFamily="18" charset="0"/>
            </a:endParaRPr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850679" y="1775735"/>
            <a:ext cx="2878972" cy="121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>
                <a:solidFill>
                  <a:schemeClr val="lt1"/>
                </a:solidFill>
                <a:latin typeface="Garamond" panose="02020404030301010803" pitchFamily="18" charset="0"/>
              </a:rPr>
              <a:t>We need to repeat studies using a standard protocol on similar populations.</a:t>
            </a:r>
          </a:p>
        </p:txBody>
      </p:sp>
      <p:sp>
        <p:nvSpPr>
          <p:cNvPr id="379" name="Google Shape;379;p41"/>
          <p:cNvSpPr txBox="1">
            <a:spLocks noGrp="1"/>
          </p:cNvSpPr>
          <p:nvPr>
            <p:ph type="ctrTitle" idx="3"/>
          </p:nvPr>
        </p:nvSpPr>
        <p:spPr>
          <a:xfrm>
            <a:off x="5722253" y="3983172"/>
            <a:ext cx="2553451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solidFill>
                  <a:schemeClr val="lt1"/>
                </a:solidFill>
                <a:latin typeface="Garamond" panose="02020404030301010803" pitchFamily="18" charset="0"/>
              </a:rPr>
              <a:t>Share your data</a:t>
            </a: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330694" y="2486575"/>
            <a:ext cx="2866764" cy="1206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>
                <a:solidFill>
                  <a:schemeClr val="lt1"/>
                </a:solidFill>
                <a:latin typeface="Garamond" panose="02020404030301010803" pitchFamily="18" charset="0"/>
              </a:rPr>
              <a:t>We need larger studies. So, we need to collaborate and share our data.</a:t>
            </a:r>
          </a:p>
        </p:txBody>
      </p:sp>
      <p:sp>
        <p:nvSpPr>
          <p:cNvPr id="17" name="Google Shape;379;p41"/>
          <p:cNvSpPr txBox="1">
            <a:spLocks noGrp="1"/>
          </p:cNvSpPr>
          <p:nvPr>
            <p:ph type="ctrTitle" idx="3"/>
          </p:nvPr>
        </p:nvSpPr>
        <p:spPr>
          <a:xfrm>
            <a:off x="850679" y="3254860"/>
            <a:ext cx="322277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2000" dirty="0">
                <a:solidFill>
                  <a:schemeClr val="lt1"/>
                </a:solidFill>
                <a:latin typeface="Garamond" panose="02020404030301010803" pitchFamily="18" charset="0"/>
              </a:rPr>
              <a:t>Repeat studies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18" name="Rectangle 17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39525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Interpretation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21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4956552"/>
              <a:ext cx="2926080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657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dir="r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>
            <a:spLocks noGrp="1"/>
          </p:cNvSpPr>
          <p:nvPr>
            <p:ph type="ctrTitle"/>
          </p:nvPr>
        </p:nvSpPr>
        <p:spPr>
          <a:xfrm>
            <a:off x="1964851" y="233327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Garamond" panose="02020404030301010803" pitchFamily="18" charset="0"/>
              </a:rPr>
              <a:t>Collaborators</a:t>
            </a:r>
            <a:endParaRPr sz="3600" dirty="0">
              <a:latin typeface="Garamond" panose="02020404030301010803" pitchFamily="18" charset="0"/>
            </a:endParaRPr>
          </a:p>
        </p:txBody>
      </p:sp>
      <p:cxnSp>
        <p:nvCxnSpPr>
          <p:cNvPr id="409" name="Google Shape;409;p44"/>
          <p:cNvCxnSpPr/>
          <p:nvPr/>
        </p:nvCxnSpPr>
        <p:spPr>
          <a:xfrm>
            <a:off x="1360358" y="0"/>
            <a:ext cx="0" cy="10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44"/>
          <p:cNvSpPr txBox="1">
            <a:spLocks noGrp="1"/>
          </p:cNvSpPr>
          <p:nvPr>
            <p:ph type="ctrTitle" idx="2"/>
          </p:nvPr>
        </p:nvSpPr>
        <p:spPr>
          <a:xfrm>
            <a:off x="1368824" y="1172795"/>
            <a:ext cx="310726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Garamond" panose="02020404030301010803" pitchFamily="18" charset="0"/>
              </a:rPr>
              <a:t>ESMAEIL MOHAMMADI</a:t>
            </a:r>
          </a:p>
        </p:txBody>
      </p:sp>
      <p:sp>
        <p:nvSpPr>
          <p:cNvPr id="411" name="Google Shape;411;p44"/>
          <p:cNvSpPr txBox="1">
            <a:spLocks noGrp="1"/>
          </p:cNvSpPr>
          <p:nvPr>
            <p:ph type="subTitle" idx="1"/>
          </p:nvPr>
        </p:nvSpPr>
        <p:spPr>
          <a:xfrm>
            <a:off x="1377290" y="1446642"/>
            <a:ext cx="3090336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>
                <a:latin typeface="Garamond" panose="02020404030301010803" pitchFamily="18" charset="0"/>
              </a:rPr>
              <a:t>Institute of Medical Sciences and Technologies, </a:t>
            </a:r>
            <a:r>
              <a:rPr lang="en-US" sz="1400" dirty="0" err="1">
                <a:latin typeface="Garamond" panose="02020404030301010803" pitchFamily="18" charset="0"/>
              </a:rPr>
              <a:t>Shahid</a:t>
            </a:r>
            <a:r>
              <a:rPr lang="en-US" sz="1400" dirty="0">
                <a:latin typeface="Garamond" panose="02020404030301010803" pitchFamily="18" charset="0"/>
              </a:rPr>
              <a:t> </a:t>
            </a:r>
            <a:r>
              <a:rPr lang="en-US" sz="1400" dirty="0" err="1">
                <a:latin typeface="Garamond" panose="02020404030301010803" pitchFamily="18" charset="0"/>
              </a:rPr>
              <a:t>Beheshti</a:t>
            </a:r>
            <a:r>
              <a:rPr lang="en-US" sz="1400" dirty="0">
                <a:latin typeface="Garamond" panose="02020404030301010803" pitchFamily="18" charset="0"/>
              </a:rPr>
              <a:t> University, Tehran, Iran</a:t>
            </a:r>
            <a:endParaRPr sz="1400" dirty="0">
              <a:latin typeface="Garamond" panose="02020404030301010803" pitchFamily="18" charset="0"/>
            </a:endParaRPr>
          </a:p>
        </p:txBody>
      </p:sp>
      <p:cxnSp>
        <p:nvCxnSpPr>
          <p:cNvPr id="418" name="Google Shape;418;p44"/>
          <p:cNvCxnSpPr/>
          <p:nvPr/>
        </p:nvCxnSpPr>
        <p:spPr>
          <a:xfrm>
            <a:off x="7720934" y="4557823"/>
            <a:ext cx="0" cy="6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410;p44"/>
          <p:cNvSpPr txBox="1">
            <a:spLocks/>
          </p:cNvSpPr>
          <p:nvPr/>
        </p:nvSpPr>
        <p:spPr>
          <a:xfrm>
            <a:off x="1377290" y="2386402"/>
            <a:ext cx="3107268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1800" dirty="0">
                <a:latin typeface="Garamond" panose="02020404030301010803" pitchFamily="18" charset="0"/>
              </a:rPr>
              <a:t>CLAUDIA R. EICKHOFF</a:t>
            </a:r>
          </a:p>
        </p:txBody>
      </p:sp>
      <p:sp>
        <p:nvSpPr>
          <p:cNvPr id="18" name="Google Shape;411;p44"/>
          <p:cNvSpPr txBox="1">
            <a:spLocks/>
          </p:cNvSpPr>
          <p:nvPr/>
        </p:nvSpPr>
        <p:spPr>
          <a:xfrm>
            <a:off x="1360358" y="2653517"/>
            <a:ext cx="3107268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sz="1400" dirty="0">
                <a:latin typeface="Garamond" panose="02020404030301010803" pitchFamily="18" charset="0"/>
              </a:rPr>
              <a:t>Institute of Clinical Neuroscience and Medical Psychology, Heinrich Heine University, Düsseldorf, Germany</a:t>
            </a:r>
            <a:endParaRPr lang="en-US" sz="1800" dirty="0">
              <a:latin typeface="Garamond" panose="02020404030301010803" pitchFamily="18" charset="0"/>
            </a:endParaRPr>
          </a:p>
        </p:txBody>
      </p:sp>
      <p:sp>
        <p:nvSpPr>
          <p:cNvPr id="21" name="Google Shape;410;p44"/>
          <p:cNvSpPr txBox="1">
            <a:spLocks noGrp="1"/>
          </p:cNvSpPr>
          <p:nvPr>
            <p:ph type="ctrTitle" idx="2"/>
          </p:nvPr>
        </p:nvSpPr>
        <p:spPr>
          <a:xfrm>
            <a:off x="1377290" y="3573329"/>
            <a:ext cx="310726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Garamond" panose="02020404030301010803" pitchFamily="18" charset="0"/>
              </a:rPr>
              <a:t>MOJTABA ZAREI</a:t>
            </a:r>
          </a:p>
        </p:txBody>
      </p:sp>
      <p:sp>
        <p:nvSpPr>
          <p:cNvPr id="22" name="Google Shape;411;p44"/>
          <p:cNvSpPr txBox="1">
            <a:spLocks noGrp="1"/>
          </p:cNvSpPr>
          <p:nvPr>
            <p:ph type="subTitle" idx="1"/>
          </p:nvPr>
        </p:nvSpPr>
        <p:spPr>
          <a:xfrm>
            <a:off x="1394222" y="3831733"/>
            <a:ext cx="3090336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>
                <a:latin typeface="Garamond" panose="02020404030301010803" pitchFamily="18" charset="0"/>
              </a:rPr>
              <a:t>Institute of Medical Sciences and Technologies, </a:t>
            </a:r>
            <a:r>
              <a:rPr lang="en-US" sz="1400" dirty="0" err="1">
                <a:latin typeface="Garamond" panose="02020404030301010803" pitchFamily="18" charset="0"/>
              </a:rPr>
              <a:t>Shahid</a:t>
            </a:r>
            <a:r>
              <a:rPr lang="en-US" sz="1400" dirty="0">
                <a:latin typeface="Garamond" panose="02020404030301010803" pitchFamily="18" charset="0"/>
              </a:rPr>
              <a:t> </a:t>
            </a:r>
            <a:r>
              <a:rPr lang="en-US" sz="1400" dirty="0" err="1">
                <a:latin typeface="Garamond" panose="02020404030301010803" pitchFamily="18" charset="0"/>
              </a:rPr>
              <a:t>Beheshti</a:t>
            </a:r>
            <a:r>
              <a:rPr lang="en-US" sz="1400" dirty="0">
                <a:latin typeface="Garamond" panose="02020404030301010803" pitchFamily="18" charset="0"/>
              </a:rPr>
              <a:t> University, Tehran, Iran</a:t>
            </a:r>
            <a:endParaRPr sz="1400" dirty="0">
              <a:latin typeface="Garamond" panose="02020404030301010803" pitchFamily="18" charset="0"/>
            </a:endParaRPr>
          </a:p>
        </p:txBody>
      </p:sp>
      <p:sp>
        <p:nvSpPr>
          <p:cNvPr id="27" name="Google Shape;410;p44"/>
          <p:cNvSpPr txBox="1">
            <a:spLocks/>
          </p:cNvSpPr>
          <p:nvPr/>
        </p:nvSpPr>
        <p:spPr>
          <a:xfrm>
            <a:off x="4630598" y="1179527"/>
            <a:ext cx="3107268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000000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sz="1800" dirty="0">
                <a:latin typeface="Garamond" panose="02020404030301010803" pitchFamily="18" charset="0"/>
              </a:rPr>
              <a:t>SIMON B. EICKHOFF</a:t>
            </a:r>
          </a:p>
        </p:txBody>
      </p:sp>
      <p:sp>
        <p:nvSpPr>
          <p:cNvPr id="28" name="Google Shape;411;p44"/>
          <p:cNvSpPr txBox="1">
            <a:spLocks/>
          </p:cNvSpPr>
          <p:nvPr/>
        </p:nvSpPr>
        <p:spPr>
          <a:xfrm>
            <a:off x="4613666" y="1446642"/>
            <a:ext cx="3107268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/>
            <a:r>
              <a:rPr lang="en-US" sz="1400" dirty="0">
                <a:latin typeface="Garamond" panose="02020404030301010803" pitchFamily="18" charset="0"/>
              </a:rPr>
              <a:t>Institute of Systems Neuroscience, Heinrich-Heine-University </a:t>
            </a:r>
            <a:r>
              <a:rPr lang="en-US" sz="1400" dirty="0" err="1">
                <a:latin typeface="Garamond" panose="02020404030301010803" pitchFamily="18" charset="0"/>
              </a:rPr>
              <a:t>Duesseldorf</a:t>
            </a:r>
            <a:r>
              <a:rPr lang="en-US" sz="1400" dirty="0">
                <a:latin typeface="Garamond" panose="02020404030301010803" pitchFamily="18" charset="0"/>
              </a:rPr>
              <a:t>, </a:t>
            </a:r>
            <a:r>
              <a:rPr lang="en-US" sz="1400" dirty="0" err="1">
                <a:latin typeface="Garamond" panose="02020404030301010803" pitchFamily="18" charset="0"/>
              </a:rPr>
              <a:t>Duesseldorf</a:t>
            </a:r>
            <a:r>
              <a:rPr lang="en-US" sz="1400" dirty="0">
                <a:latin typeface="Garamond" panose="02020404030301010803" pitchFamily="18" charset="0"/>
              </a:rPr>
              <a:t>, Germany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9" name="Google Shape;410;p44"/>
          <p:cNvSpPr txBox="1">
            <a:spLocks noGrp="1"/>
          </p:cNvSpPr>
          <p:nvPr>
            <p:ph type="ctrTitle" idx="2"/>
          </p:nvPr>
        </p:nvSpPr>
        <p:spPr>
          <a:xfrm>
            <a:off x="4630598" y="2386402"/>
            <a:ext cx="3107268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Garamond" panose="02020404030301010803" pitchFamily="18" charset="0"/>
              </a:rPr>
              <a:t>MASOUD TAHMASIAN</a:t>
            </a:r>
          </a:p>
        </p:txBody>
      </p:sp>
      <p:sp>
        <p:nvSpPr>
          <p:cNvPr id="30" name="Google Shape;411;p44"/>
          <p:cNvSpPr txBox="1">
            <a:spLocks noGrp="1"/>
          </p:cNvSpPr>
          <p:nvPr>
            <p:ph type="subTitle" idx="1"/>
          </p:nvPr>
        </p:nvSpPr>
        <p:spPr>
          <a:xfrm>
            <a:off x="4647530" y="2653517"/>
            <a:ext cx="3090336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en-US" sz="1400" dirty="0">
                <a:latin typeface="Garamond" panose="02020404030301010803" pitchFamily="18" charset="0"/>
              </a:rPr>
              <a:t>Institute of Medical Sciences and Technologies, </a:t>
            </a:r>
            <a:r>
              <a:rPr lang="en-US" sz="1400" dirty="0" err="1">
                <a:latin typeface="Garamond" panose="02020404030301010803" pitchFamily="18" charset="0"/>
              </a:rPr>
              <a:t>Shahid</a:t>
            </a:r>
            <a:r>
              <a:rPr lang="en-US" sz="1400" dirty="0">
                <a:latin typeface="Garamond" panose="02020404030301010803" pitchFamily="18" charset="0"/>
              </a:rPr>
              <a:t> </a:t>
            </a:r>
            <a:r>
              <a:rPr lang="en-US" sz="1400" dirty="0" err="1">
                <a:latin typeface="Garamond" panose="02020404030301010803" pitchFamily="18" charset="0"/>
              </a:rPr>
              <a:t>Beheshti</a:t>
            </a:r>
            <a:r>
              <a:rPr lang="en-US" sz="1400" dirty="0">
                <a:latin typeface="Garamond" panose="02020404030301010803" pitchFamily="18" charset="0"/>
              </a:rPr>
              <a:t> University, Tehran, Iran</a:t>
            </a:r>
            <a:endParaRPr sz="14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682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latin typeface="Garamond" panose="02020404030301010803" pitchFamily="18" charset="0"/>
              </a:rPr>
              <a:t>Does anyone have any questions?</a:t>
            </a:r>
            <a:endParaRPr sz="1800" dirty="0">
              <a:latin typeface="Garamond" panose="02020404030301010803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Garamond" panose="02020404030301010803" pitchFamily="18" charset="0"/>
              </a:rPr>
              <a:t>  amnsbr@gmail.com</a:t>
            </a:r>
            <a:endParaRPr lang="en" sz="1800" dirty="0">
              <a:latin typeface="Garamond" panose="02020404030301010803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Garamond" panose="02020404030301010803" pitchFamily="18" charset="0"/>
            </a:endParaRPr>
          </a:p>
        </p:txBody>
      </p:sp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Garamond" panose="02020404030301010803" pitchFamily="18" charset="0"/>
              </a:rPr>
              <a:t>THANKS</a:t>
            </a:r>
            <a:endParaRPr sz="6600" dirty="0">
              <a:latin typeface="Garamond" panose="02020404030301010803" pitchFamily="18" charset="0"/>
            </a:endParaRPr>
          </a:p>
        </p:txBody>
      </p:sp>
      <p:cxnSp>
        <p:nvCxnSpPr>
          <p:cNvPr id="599" name="Google Shape;599;p51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90" y="677303"/>
            <a:ext cx="601060" cy="601060"/>
          </a:xfrm>
          <a:prstGeom prst="rect">
            <a:avLst/>
          </a:prstGeom>
        </p:spPr>
      </p:pic>
      <p:grpSp>
        <p:nvGrpSpPr>
          <p:cNvPr id="20" name="Google Shape;8207;p66"/>
          <p:cNvGrpSpPr>
            <a:grpSpLocks noChangeAspect="1"/>
          </p:cNvGrpSpPr>
          <p:nvPr/>
        </p:nvGrpSpPr>
        <p:grpSpPr>
          <a:xfrm>
            <a:off x="3397076" y="2904308"/>
            <a:ext cx="283995" cy="200039"/>
            <a:chOff x="-1199300" y="3279250"/>
            <a:chExt cx="293025" cy="206400"/>
          </a:xfrm>
        </p:grpSpPr>
        <p:sp>
          <p:nvSpPr>
            <p:cNvPr id="21" name="Google Shape;8208;p66"/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aramond" panose="02020404030301010803" pitchFamily="18" charset="0"/>
              </a:endParaRPr>
            </a:p>
          </p:txBody>
        </p:sp>
        <p:sp>
          <p:nvSpPr>
            <p:cNvPr id="22" name="Google Shape;8209;p66"/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aramond" panose="02020404030301010803" pitchFamily="18" charset="0"/>
              </a:endParaRPr>
            </a:p>
          </p:txBody>
        </p:sp>
        <p:sp>
          <p:nvSpPr>
            <p:cNvPr id="23" name="Google Shape;8210;p66"/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aramond" panose="02020404030301010803" pitchFamily="18" charset="0"/>
              </a:endParaRPr>
            </a:p>
          </p:txBody>
        </p:sp>
        <p:sp>
          <p:nvSpPr>
            <p:cNvPr id="24" name="Google Shape;8211;p66"/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aramond" panose="02020404030301010803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215408" y="146998"/>
            <a:ext cx="4708381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Garamond" panose="02020404030301010803" pitchFamily="18" charset="0"/>
              </a:rPr>
              <a:t>Late life depression</a:t>
            </a:r>
            <a:endParaRPr sz="3600" dirty="0">
              <a:latin typeface="Garamond" panose="02020404030301010803" pitchFamily="18" charset="0"/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1191286" y="2389684"/>
            <a:ext cx="6756627" cy="1254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aramond" panose="02020404030301010803" pitchFamily="18" charset="0"/>
              </a:rPr>
              <a:t>Major depressive disorder (DSM) &amp; Age &gt; 50 – 65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>
              <a:latin typeface="Garamond" panose="02020404030301010803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aramond" panose="02020404030301010803" pitchFamily="18" charset="0"/>
              </a:rPr>
              <a:t>Prevalence: 10%-15%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4636589" y="1358031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-4802" y="374209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oup 10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12" name="Rectangle 11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39525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The Rationale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3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4956552"/>
              <a:ext cx="3283131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6025" y="3144030"/>
            <a:ext cx="2359152" cy="1353312"/>
            <a:chOff x="1714300" y="3139417"/>
            <a:chExt cx="1486200" cy="993606"/>
          </a:xfrm>
        </p:grpSpPr>
        <p:sp>
          <p:nvSpPr>
            <p:cNvPr id="191" name="Google Shape;191;p33"/>
            <p:cNvSpPr/>
            <p:nvPr/>
          </p:nvSpPr>
          <p:spPr>
            <a:xfrm flipH="1">
              <a:off x="1714300" y="3166429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aramond" panose="02020404030301010803" pitchFamily="18" charset="0"/>
              </a:endParaRPr>
            </a:p>
          </p:txBody>
        </p:sp>
        <p:sp>
          <p:nvSpPr>
            <p:cNvPr id="192" name="Google Shape;192;p33"/>
            <p:cNvSpPr txBox="1"/>
            <p:nvPr/>
          </p:nvSpPr>
          <p:spPr>
            <a:xfrm>
              <a:off x="1763803" y="3139417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1"/>
                  </a:solidFill>
                  <a:latin typeface="Garamond" panose="02020404030301010803" pitchFamily="18" charset="0"/>
                  <a:ea typeface="Exo 2"/>
                  <a:cs typeface="Exo 2"/>
                  <a:sym typeface="Exo 2"/>
                </a:rPr>
                <a:t>Etiology</a:t>
              </a:r>
              <a:endParaRPr sz="2000" b="1" dirty="0">
                <a:solidFill>
                  <a:schemeClr val="lt1"/>
                </a:solidFill>
                <a:latin typeface="Garamond" panose="02020404030301010803" pitchFamily="18" charset="0"/>
                <a:ea typeface="Exo 2"/>
                <a:cs typeface="Exo 2"/>
                <a:sym typeface="Exo 2"/>
              </a:endParaRPr>
            </a:p>
          </p:txBody>
        </p:sp>
        <p:sp>
          <p:nvSpPr>
            <p:cNvPr id="193" name="Google Shape;193;p33"/>
            <p:cNvSpPr txBox="1"/>
            <p:nvPr/>
          </p:nvSpPr>
          <p:spPr>
            <a:xfrm>
              <a:off x="1813150" y="3511723"/>
              <a:ext cx="128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100"/>
              </a:pPr>
              <a:r>
                <a:rPr lang="en" sz="1600" dirty="0">
                  <a:solidFill>
                    <a:schemeClr val="lt1"/>
                  </a:solidFill>
                  <a:latin typeface="Garamond" panose="02020404030301010803" pitchFamily="18" charset="0"/>
                  <a:ea typeface="Roboto Condensed Light"/>
                  <a:cs typeface="Roboto Condensed Light"/>
                  <a:sym typeface="Roboto Condensed Light"/>
                </a:rPr>
                <a:t> ▼ family history</a:t>
              </a:r>
            </a:p>
            <a:p>
              <a:pPr lvl="0" algn="ctr">
                <a:buClr>
                  <a:schemeClr val="dk1"/>
                </a:buClr>
                <a:buSzPts val="1100"/>
              </a:pPr>
              <a:r>
                <a:rPr lang="en" sz="1600" dirty="0">
                  <a:solidFill>
                    <a:schemeClr val="lt1"/>
                  </a:solidFill>
                  <a:latin typeface="Garamond" panose="02020404030301010803" pitchFamily="18" charset="0"/>
                  <a:ea typeface="Roboto Condensed Light"/>
                  <a:cs typeface="Roboto Condensed Light"/>
                  <a:sym typeface="Roboto Condensed Light"/>
                </a:rPr>
                <a:t>▲ cardiovascular RFs</a:t>
              </a:r>
            </a:p>
            <a:p>
              <a:pPr lvl="0" algn="ctr">
                <a:buClr>
                  <a:schemeClr val="dk1"/>
                </a:buClr>
                <a:buSzPts val="1100"/>
              </a:pPr>
              <a:endParaRPr lang="en" sz="1000" dirty="0">
                <a:solidFill>
                  <a:schemeClr val="lt1"/>
                </a:solidFill>
                <a:latin typeface="Garamond" panose="02020404030301010803" pitchFamily="18" charset="0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290731" y="3144030"/>
            <a:ext cx="2359152" cy="1353312"/>
            <a:chOff x="6100238" y="3139417"/>
            <a:chExt cx="1486200" cy="973212"/>
          </a:xfrm>
        </p:grpSpPr>
        <p:sp>
          <p:nvSpPr>
            <p:cNvPr id="194" name="Google Shape;194;p33"/>
            <p:cNvSpPr/>
            <p:nvPr/>
          </p:nvSpPr>
          <p:spPr>
            <a:xfrm>
              <a:off x="6100238" y="3166429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aramond" panose="02020404030301010803" pitchFamily="18" charset="0"/>
              </a:endParaRPr>
            </a:p>
          </p:txBody>
        </p:sp>
        <p:sp>
          <p:nvSpPr>
            <p:cNvPr id="195" name="Google Shape;195;p33"/>
            <p:cNvSpPr txBox="1"/>
            <p:nvPr/>
          </p:nvSpPr>
          <p:spPr>
            <a:xfrm>
              <a:off x="6140899" y="3139417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1"/>
                  </a:solidFill>
                  <a:latin typeface="Garamond" panose="02020404030301010803" pitchFamily="18" charset="0"/>
                  <a:ea typeface="Exo 2"/>
                  <a:cs typeface="Exo 2"/>
                  <a:sym typeface="Exo 2"/>
                </a:rPr>
                <a:t>Treatment</a:t>
              </a:r>
              <a:endParaRPr sz="2000" b="1" dirty="0">
                <a:solidFill>
                  <a:schemeClr val="lt1"/>
                </a:solidFill>
                <a:latin typeface="Garamond" panose="02020404030301010803" pitchFamily="18" charset="0"/>
                <a:ea typeface="Exo 2"/>
                <a:cs typeface="Exo 2"/>
                <a:sym typeface="Exo 2"/>
              </a:endParaRPr>
            </a:p>
          </p:txBody>
        </p:sp>
        <p:sp>
          <p:nvSpPr>
            <p:cNvPr id="196" name="Google Shape;196;p33"/>
            <p:cNvSpPr txBox="1"/>
            <p:nvPr/>
          </p:nvSpPr>
          <p:spPr>
            <a:xfrm>
              <a:off x="6181111" y="3440857"/>
              <a:ext cx="128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1600" dirty="0">
                  <a:solidFill>
                    <a:schemeClr val="lt1"/>
                  </a:solidFill>
                  <a:latin typeface="Garamond" panose="02020404030301010803" pitchFamily="18" charset="0"/>
                  <a:ea typeface="Roboto Condensed Light"/>
                  <a:cs typeface="Roboto Condensed Light"/>
                  <a:sym typeface="Roboto Condensed Light"/>
                </a:rPr>
                <a:t> ▼ response</a:t>
              </a:r>
            </a:p>
          </p:txBody>
        </p:sp>
      </p:grpSp>
      <p:sp>
        <p:nvSpPr>
          <p:cNvPr id="199" name="Google Shape;199;p33"/>
          <p:cNvSpPr/>
          <p:nvPr/>
        </p:nvSpPr>
        <p:spPr>
          <a:xfrm>
            <a:off x="2242394" y="1701300"/>
            <a:ext cx="4659213" cy="1225055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aramond" panose="02020404030301010803" pitchFamily="18" charset="0"/>
            </a:endParaRPr>
          </a:p>
        </p:txBody>
      </p:sp>
      <p:cxnSp>
        <p:nvCxnSpPr>
          <p:cNvPr id="201" name="Google Shape;201;p33"/>
          <p:cNvCxnSpPr>
            <a:stCxn id="207" idx="1"/>
            <a:endCxn id="192" idx="0"/>
          </p:cNvCxnSpPr>
          <p:nvPr/>
        </p:nvCxnSpPr>
        <p:spPr>
          <a:xfrm rot="10800000" flipV="1">
            <a:off x="1660132" y="2417940"/>
            <a:ext cx="516738" cy="72609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>
            <a:stCxn id="207" idx="3"/>
            <a:endCxn id="195" idx="0"/>
          </p:cNvCxnSpPr>
          <p:nvPr/>
        </p:nvCxnSpPr>
        <p:spPr>
          <a:xfrm>
            <a:off x="6967130" y="2417940"/>
            <a:ext cx="523672" cy="72609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2176870" y="1959704"/>
            <a:ext cx="4790260" cy="91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400" b="1" dirty="0">
                <a:latin typeface="Garamond" panose="02020404030301010803" pitchFamily="18" charset="0"/>
              </a:rPr>
              <a:t>Depression in</a:t>
            </a:r>
            <a:br>
              <a:rPr lang="en" sz="2400" b="1" dirty="0">
                <a:latin typeface="Garamond" panose="02020404030301010803" pitchFamily="18" charset="0"/>
              </a:rPr>
            </a:br>
            <a:r>
              <a:rPr lang="en" sz="2400" b="1" dirty="0">
                <a:latin typeface="Garamond" panose="02020404030301010803" pitchFamily="18" charset="0"/>
              </a:rPr>
              <a:t>older adults ≠ younger adults</a:t>
            </a:r>
            <a:endParaRPr lang="en" sz="2400" b="1" dirty="0">
              <a:solidFill>
                <a:schemeClr val="dk1"/>
              </a:solidFill>
              <a:latin typeface="Garamond" panose="02020404030301010803" pitchFamily="18" charset="0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  <a:latin typeface="Garamond" panose="02020404030301010803" pitchFamily="18" charset="0"/>
              <a:ea typeface="Exo 2"/>
              <a:cs typeface="Exo 2"/>
              <a:sym typeface="Exo 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90900" y="64317"/>
            <a:ext cx="2362200" cy="1352831"/>
            <a:chOff x="3888138" y="576969"/>
            <a:chExt cx="1486200" cy="973210"/>
          </a:xfrm>
          <a:solidFill>
            <a:schemeClr val="bg2"/>
          </a:solidFill>
        </p:grpSpPr>
        <p:sp>
          <p:nvSpPr>
            <p:cNvPr id="200" name="Google Shape;200;p33"/>
            <p:cNvSpPr/>
            <p:nvPr/>
          </p:nvSpPr>
          <p:spPr>
            <a:xfrm>
              <a:off x="3888138" y="603979"/>
              <a:ext cx="1486200" cy="946200"/>
            </a:xfrm>
            <a:prstGeom prst="snip2DiagRect">
              <a:avLst>
                <a:gd name="adj1" fmla="val 0"/>
                <a:gd name="adj2" fmla="val 16667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aramond" panose="02020404030301010803" pitchFamily="18" charset="0"/>
              </a:endParaRPr>
            </a:p>
          </p:txBody>
        </p:sp>
        <p:sp>
          <p:nvSpPr>
            <p:cNvPr id="209" name="Google Shape;209;p33"/>
            <p:cNvSpPr txBox="1"/>
            <p:nvPr/>
          </p:nvSpPr>
          <p:spPr>
            <a:xfrm>
              <a:off x="3928692" y="576969"/>
              <a:ext cx="1430700" cy="3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lt1"/>
                  </a:solidFill>
                  <a:latin typeface="Garamond" panose="02020404030301010803" pitchFamily="18" charset="0"/>
                  <a:ea typeface="Exo 2"/>
                  <a:cs typeface="Exo 2"/>
                  <a:sym typeface="Exo 2"/>
                </a:rPr>
                <a:t>Presentation</a:t>
              </a:r>
              <a:endParaRPr b="1" dirty="0">
                <a:solidFill>
                  <a:schemeClr val="lt1"/>
                </a:solidFill>
                <a:latin typeface="Garamond" panose="02020404030301010803" pitchFamily="18" charset="0"/>
                <a:ea typeface="Exo 2"/>
                <a:cs typeface="Exo 2"/>
                <a:sym typeface="Exo 2"/>
              </a:endParaRPr>
            </a:p>
          </p:txBody>
        </p:sp>
        <p:sp>
          <p:nvSpPr>
            <p:cNvPr id="210" name="Google Shape;210;p33"/>
            <p:cNvSpPr txBox="1"/>
            <p:nvPr/>
          </p:nvSpPr>
          <p:spPr>
            <a:xfrm>
              <a:off x="3913746" y="858661"/>
              <a:ext cx="1415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" sz="1600" dirty="0">
                  <a:solidFill>
                    <a:schemeClr val="lt1"/>
                  </a:solidFill>
                  <a:latin typeface="Garamond" panose="02020404030301010803" pitchFamily="18" charset="0"/>
                  <a:ea typeface="Roboto Condensed Light"/>
                  <a:cs typeface="Roboto Condensed Light"/>
                  <a:sym typeface="Roboto Condensed Light"/>
                </a:rPr>
                <a:t>▲ cognitive dysfunction</a:t>
              </a: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en" sz="1600" dirty="0">
                  <a:solidFill>
                    <a:schemeClr val="lt1"/>
                  </a:solidFill>
                  <a:latin typeface="Garamond" panose="02020404030301010803" pitchFamily="18" charset="0"/>
                  <a:ea typeface="Roboto Condensed Light"/>
                  <a:cs typeface="Roboto Condensed Light"/>
                  <a:sym typeface="Roboto Condensed Light"/>
                </a:rPr>
                <a:t>▲ somatic symptoms</a:t>
              </a:r>
            </a:p>
            <a:p>
              <a:pPr lvl="0" algn="ctr">
                <a:buClr>
                  <a:schemeClr val="dk1"/>
                </a:buClr>
                <a:buSzPts val="1100"/>
              </a:pPr>
              <a:r>
                <a:rPr lang="en" sz="1600" dirty="0">
                  <a:solidFill>
                    <a:schemeClr val="lt1"/>
                  </a:solidFill>
                  <a:latin typeface="Garamond" panose="02020404030301010803" pitchFamily="18" charset="0"/>
                  <a:ea typeface="Roboto Condensed Light"/>
                  <a:cs typeface="Roboto Condensed Light"/>
                  <a:sym typeface="Roboto Condensed Light"/>
                </a:rPr>
                <a:t> ▼ sadness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30" name="Rectangle 29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439525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The Rationale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4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0" y="4956552"/>
              <a:ext cx="3455357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4572000" y="1451016"/>
            <a:ext cx="1" cy="182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5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85364" y="407455"/>
            <a:ext cx="5191400" cy="2073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90034" y="2002330"/>
            <a:ext cx="6887736" cy="1188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2405" y="1176073"/>
            <a:ext cx="8094173" cy="187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963" y="256035"/>
            <a:ext cx="7206705" cy="154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4124" y="2027383"/>
            <a:ext cx="7395752" cy="131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736" y="1782072"/>
            <a:ext cx="8195268" cy="1419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9654" y="1556053"/>
            <a:ext cx="6464802" cy="1279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7260" b="-1940"/>
          <a:stretch/>
        </p:blipFill>
        <p:spPr>
          <a:xfrm>
            <a:off x="1538966" y="781632"/>
            <a:ext cx="6540857" cy="157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Google Shape;258;p37"/>
          <p:cNvSpPr/>
          <p:nvPr/>
        </p:nvSpPr>
        <p:spPr>
          <a:xfrm>
            <a:off x="2364423" y="3840256"/>
            <a:ext cx="4415149" cy="64267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What are the consistent findings?</a:t>
            </a:r>
            <a:endParaRPr sz="2000" dirty="0">
              <a:solidFill>
                <a:schemeClr val="bg1"/>
              </a:solidFill>
              <a:latin typeface="Garamond" panose="02020404030301010803" pitchFamily="18" charset="0"/>
              <a:ea typeface="Roboto Condensed Light" panose="020B0604020202020204" charset="0"/>
            </a:endParaRPr>
          </a:p>
        </p:txBody>
      </p:sp>
      <p:cxnSp>
        <p:nvCxnSpPr>
          <p:cNvPr id="22" name="Google Shape;204;p33"/>
          <p:cNvCxnSpPr/>
          <p:nvPr/>
        </p:nvCxnSpPr>
        <p:spPr>
          <a:xfrm rot="5400000">
            <a:off x="6713254" y="3415125"/>
            <a:ext cx="786384" cy="649224"/>
          </a:xfrm>
          <a:prstGeom prst="bentConnector2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04;p33"/>
          <p:cNvCxnSpPr>
            <a:endCxn id="21" idx="2"/>
          </p:cNvCxnSpPr>
          <p:nvPr/>
        </p:nvCxnSpPr>
        <p:spPr>
          <a:xfrm rot="16200000" flipH="1">
            <a:off x="1646581" y="3443752"/>
            <a:ext cx="789996" cy="645687"/>
          </a:xfrm>
          <a:prstGeom prst="bentConnector2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27" name="Rectangle 26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39525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The Rationale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5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0" y="4956552"/>
              <a:ext cx="3108960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56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1152144" y="2571667"/>
            <a:ext cx="679133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latin typeface="Garamond" panose="02020404030301010803" pitchFamily="18" charset="0"/>
              </a:rPr>
              <a:t>Methods and Findings</a:t>
            </a:r>
            <a:endParaRPr sz="4800" dirty="0">
              <a:latin typeface="Garamond" panose="02020404030301010803" pitchFamily="18" charset="0"/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259842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" panose="02020404030301010803" pitchFamily="18" charset="0"/>
              </a:rPr>
              <a:t>02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roup 10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12" name="Rectangle 11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24133" y="4956502"/>
              <a:ext cx="2290511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Methods and Findings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6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0" y="4956552"/>
              <a:ext cx="3265714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9" y="78828"/>
            <a:ext cx="601060" cy="601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78" y="0"/>
            <a:ext cx="8577044" cy="468172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32" name="Rectangle 31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24133" y="4956502"/>
              <a:ext cx="2290511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Methods and Findings | </a:t>
              </a:r>
              <a:fld id="{4DA0F447-D309-46E1-B4C6-83A2ABA73093}" type="slidenum">
                <a:rPr lang="en-US" smtClean="0">
                  <a:solidFill>
                    <a:schemeClr val="tx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7</a:t>
              </a:fld>
              <a:endParaRPr lang="en-US" sz="1800" dirty="0">
                <a:solidFill>
                  <a:schemeClr val="tx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tx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0" y="4956552"/>
              <a:ext cx="3074126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tx1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556247" y="4554387"/>
            <a:ext cx="25583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Tahmasian</a:t>
            </a:r>
            <a:r>
              <a:rPr lang="en-US" sz="1100" dirty="0">
                <a:solidFill>
                  <a:schemeClr val="tx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 et al. (2019) Hum Brain Mapp</a:t>
            </a:r>
            <a:endParaRPr lang="en-US" sz="1100" i="1" dirty="0">
              <a:solidFill>
                <a:schemeClr val="tx1"/>
              </a:solidFill>
              <a:latin typeface="Garamond" panose="02020404030301010803" pitchFamily="18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5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dir="r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509007"/>
              </p:ext>
            </p:extLst>
          </p:nvPr>
        </p:nvGraphicFramePr>
        <p:xfrm>
          <a:off x="1517650" y="2003056"/>
          <a:ext cx="6096000" cy="370840"/>
        </p:xfrm>
        <a:graphic>
          <a:graphicData uri="http://schemas.openxmlformats.org/drawingml/2006/table">
            <a:tbl>
              <a:tblPr firstRow="1" bandRow="1">
                <a:tableStyleId>{791C1ED0-02BA-4313-B4ED-3186B3A004C5}</a:tableStyleId>
              </a:tblPr>
              <a:tblGrid>
                <a:gridCol w="1582601">
                  <a:extLst>
                    <a:ext uri="{9D8B030D-6E8A-4147-A177-3AD203B41FA5}">
                      <a16:colId xmlns:a16="http://schemas.microsoft.com/office/drawing/2014/main" val="1611857052"/>
                    </a:ext>
                  </a:extLst>
                </a:gridCol>
                <a:gridCol w="855799">
                  <a:extLst>
                    <a:ext uri="{9D8B030D-6E8A-4147-A177-3AD203B41FA5}">
                      <a16:colId xmlns:a16="http://schemas.microsoft.com/office/drawing/2014/main" val="41749042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10765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8179098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71284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VBM |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 fMRI | PET</a:t>
                      </a:r>
                      <a:endParaRPr lang="en-US" sz="1200" dirty="0">
                        <a:solidFill>
                          <a:schemeClr val="bg1"/>
                        </a:solidFill>
                        <a:latin typeface="Garamond" panose="02020404030301010803" pitchFamily="18" charset="0"/>
                        <a:ea typeface="Roboto Condensed Light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&amp;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Late-life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&amp;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Depression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2686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212900"/>
              </p:ext>
            </p:extLst>
          </p:nvPr>
        </p:nvGraphicFramePr>
        <p:xfrm>
          <a:off x="1517650" y="1981889"/>
          <a:ext cx="6096000" cy="1418000"/>
        </p:xfrm>
        <a:graphic>
          <a:graphicData uri="http://schemas.openxmlformats.org/drawingml/2006/table">
            <a:tbl>
              <a:tblPr firstRow="1" bandRow="1">
                <a:tableStyleId>{791C1ED0-02BA-4313-B4ED-3186B3A004C5}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6238757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08459069"/>
                    </a:ext>
                  </a:extLst>
                </a:gridCol>
              </a:tblGrid>
              <a:tr h="1418000"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25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Whole-brain</a:t>
                      </a:r>
                      <a:endParaRPr lang="en-US" sz="1200" dirty="0">
                        <a:solidFill>
                          <a:schemeClr val="bg1"/>
                        </a:solidFill>
                        <a:latin typeface="Garamond" panose="02020404030301010803" pitchFamily="18" charset="0"/>
                        <a:ea typeface="Roboto Condensed Light" panose="020B0604020202020204" charset="0"/>
                      </a:endParaRP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25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fMRI, VBM, FDG-PET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25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LLD = MDD (DSM) &amp; age cut-off &gt; 50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25000"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LLD vs HC</a:t>
                      </a:r>
                    </a:p>
                    <a:p>
                      <a:pPr marL="285750" lvl="1" indent="-285750">
                        <a:buSzPct val="125000"/>
                        <a:buFontTx/>
                        <a:buBlip>
                          <a:blip r:embed="rId3"/>
                        </a:buBlip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Peak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 coordinates reported</a:t>
                      </a:r>
                      <a:endParaRPr lang="en-US" sz="1200" dirty="0">
                        <a:solidFill>
                          <a:schemeClr val="bg1"/>
                        </a:solidFill>
                        <a:latin typeface="Garamond" panose="02020404030301010803" pitchFamily="18" charset="0"/>
                        <a:ea typeface="Roboto Condensed Light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25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ROI-based, small volume correction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25000"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DTI</a:t>
                      </a:r>
                    </a:p>
                    <a:p>
                      <a:pPr marL="285750" indent="-285750">
                        <a:buSzPct val="125000"/>
                        <a:buFontTx/>
                        <a:buBlip>
                          <a:blip r:embed="rId4"/>
                        </a:buBlip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LLD</a:t>
                      </a: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 vs other diseases (AD, etc.)</a:t>
                      </a:r>
                    </a:p>
                    <a:p>
                      <a:pPr marL="285750" indent="-285750">
                        <a:buSzPct val="125000"/>
                        <a:buFontTx/>
                        <a:buBlip>
                          <a:blip r:embed="rId4"/>
                        </a:buBlip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Interventional / Longitudinal</a:t>
                      </a:r>
                    </a:p>
                    <a:p>
                      <a:pPr marL="285750" indent="-285750">
                        <a:buSzPct val="125000"/>
                        <a:buFontTx/>
                        <a:buBlip>
                          <a:blip r:embed="rId4"/>
                        </a:buBlip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Sample size &lt; 8 per group</a:t>
                      </a:r>
                    </a:p>
                    <a:p>
                      <a:pPr marL="285750" indent="-285750">
                        <a:buSzPct val="125000"/>
                        <a:buFontTx/>
                        <a:buBlip>
                          <a:blip r:embed="rId4"/>
                        </a:buBlip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Conference abstracts</a:t>
                      </a:r>
                    </a:p>
                    <a:p>
                      <a:pPr marL="285750" indent="-285750">
                        <a:buSzPct val="125000"/>
                        <a:buFontTx/>
                        <a:buBlip>
                          <a:blip r:embed="rId4"/>
                        </a:buBlip>
                      </a:pPr>
                      <a:r>
                        <a:rPr lang="en-US" sz="1200" baseline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No significant results</a:t>
                      </a:r>
                      <a:endParaRPr lang="en-US" sz="1200" dirty="0">
                        <a:solidFill>
                          <a:schemeClr val="bg1"/>
                        </a:solidFill>
                        <a:latin typeface="Garamond" panose="02020404030301010803" pitchFamily="18" charset="0"/>
                        <a:ea typeface="Roboto Condensed Light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661384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014669" y="1624037"/>
            <a:ext cx="3254361" cy="355598"/>
            <a:chOff x="2292378" y="987450"/>
            <a:chExt cx="5327622" cy="685800"/>
          </a:xfrm>
        </p:grpSpPr>
        <p:pic>
          <p:nvPicPr>
            <p:cNvPr id="17" name="Picture 2" descr="Image result for Pubmed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2378" y="1101750"/>
              <a:ext cx="128487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://www.tropicalgrasslands.info/public/1Prueba/images/webofscience.png"/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" r="-1"/>
            <a:stretch/>
          </p:blipFill>
          <p:spPr bwMode="auto">
            <a:xfrm>
              <a:off x="5409700" y="987450"/>
              <a:ext cx="22103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7587" r="5960"/>
            <a:stretch/>
          </p:blipFill>
          <p:spPr>
            <a:xfrm>
              <a:off x="3852124" y="1088937"/>
              <a:ext cx="1282700" cy="470013"/>
            </a:xfrm>
            <a:prstGeom prst="rect">
              <a:avLst/>
            </a:prstGeom>
          </p:spPr>
        </p:pic>
      </p:grpSp>
      <p:sp>
        <p:nvSpPr>
          <p:cNvPr id="29" name="Google Shape;441;p47"/>
          <p:cNvSpPr/>
          <p:nvPr/>
        </p:nvSpPr>
        <p:spPr>
          <a:xfrm>
            <a:off x="4174392" y="2633398"/>
            <a:ext cx="782516" cy="47924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2657</a:t>
            </a:r>
            <a:endParaRPr sz="1050" dirty="0">
              <a:solidFill>
                <a:schemeClr val="bg1"/>
              </a:solidFill>
              <a:latin typeface="Garamond" panose="02020404030301010803" pitchFamily="18" charset="0"/>
              <a:ea typeface="Roboto Condensed Light" panose="020B0604020202020204" charset="0"/>
            </a:endParaRPr>
          </a:p>
        </p:txBody>
      </p:sp>
      <p:cxnSp>
        <p:nvCxnSpPr>
          <p:cNvPr id="24" name="Straight Connector 23"/>
          <p:cNvCxnSpPr>
            <a:endCxn id="13" idx="0"/>
          </p:cNvCxnSpPr>
          <p:nvPr/>
        </p:nvCxnSpPr>
        <p:spPr>
          <a:xfrm>
            <a:off x="4565650" y="1821024"/>
            <a:ext cx="0" cy="160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0" idx="2"/>
          </p:cNvCxnSpPr>
          <p:nvPr/>
        </p:nvCxnSpPr>
        <p:spPr>
          <a:xfrm flipH="1">
            <a:off x="4559300" y="2373896"/>
            <a:ext cx="6350" cy="2595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Google Shape;441;p47"/>
          <p:cNvSpPr/>
          <p:nvPr/>
        </p:nvSpPr>
        <p:spPr>
          <a:xfrm>
            <a:off x="4180742" y="3712358"/>
            <a:ext cx="782516" cy="47924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20</a:t>
            </a:r>
            <a:endParaRPr sz="1050" dirty="0">
              <a:solidFill>
                <a:schemeClr val="bg1"/>
              </a:solidFill>
              <a:latin typeface="Garamond" panose="02020404030301010803" pitchFamily="18" charset="0"/>
              <a:ea typeface="Roboto Condensed Light" panose="020B0604020202020204" charset="0"/>
            </a:endParaRPr>
          </a:p>
        </p:txBody>
      </p:sp>
      <p:cxnSp>
        <p:nvCxnSpPr>
          <p:cNvPr id="36" name="Straight Connector 35"/>
          <p:cNvCxnSpPr>
            <a:endCxn id="13" idx="2"/>
          </p:cNvCxnSpPr>
          <p:nvPr/>
        </p:nvCxnSpPr>
        <p:spPr>
          <a:xfrm flipV="1">
            <a:off x="4559300" y="3399889"/>
            <a:ext cx="6350" cy="3148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oogle Shape;201;p33"/>
          <p:cNvCxnSpPr>
            <a:endCxn id="47" idx="0"/>
          </p:cNvCxnSpPr>
          <p:nvPr/>
        </p:nvCxnSpPr>
        <p:spPr>
          <a:xfrm rot="10800000" flipV="1">
            <a:off x="3601720" y="3918818"/>
            <a:ext cx="579022" cy="356002"/>
          </a:xfrm>
          <a:prstGeom prst="bentConnector2">
            <a:avLst/>
          </a:prstGeom>
          <a:noFill/>
          <a:ln w="9525" cap="flat" cmpd="sng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Rectangle 46"/>
          <p:cNvSpPr/>
          <p:nvPr/>
        </p:nvSpPr>
        <p:spPr>
          <a:xfrm>
            <a:off x="3159760" y="4274820"/>
            <a:ext cx="883920" cy="365760"/>
          </a:xfrm>
          <a:prstGeom prst="rect">
            <a:avLst/>
          </a:prstGeom>
          <a:solidFill>
            <a:srgbClr val="EAEDF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7 VBM</a:t>
            </a:r>
          </a:p>
        </p:txBody>
      </p:sp>
      <p:cxnSp>
        <p:nvCxnSpPr>
          <p:cNvPr id="60" name="Google Shape;204;p33"/>
          <p:cNvCxnSpPr>
            <a:endCxn id="65" idx="0"/>
          </p:cNvCxnSpPr>
          <p:nvPr/>
        </p:nvCxnSpPr>
        <p:spPr>
          <a:xfrm>
            <a:off x="4956908" y="3906289"/>
            <a:ext cx="559972" cy="374877"/>
          </a:xfrm>
          <a:prstGeom prst="bentConnector2">
            <a:avLst/>
          </a:prstGeom>
          <a:noFill/>
          <a:ln w="9525" cap="flat" cmpd="sng">
            <a:solidFill>
              <a:schemeClr val="bg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Rectangle 64"/>
          <p:cNvSpPr/>
          <p:nvPr/>
        </p:nvSpPr>
        <p:spPr>
          <a:xfrm>
            <a:off x="5074920" y="4281166"/>
            <a:ext cx="883920" cy="365760"/>
          </a:xfrm>
          <a:prstGeom prst="rect">
            <a:avLst/>
          </a:prstGeom>
          <a:solidFill>
            <a:srgbClr val="EAEDF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14 fMRI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117340" y="4281166"/>
            <a:ext cx="883920" cy="365760"/>
          </a:xfrm>
          <a:prstGeom prst="rect">
            <a:avLst/>
          </a:prstGeom>
          <a:solidFill>
            <a:srgbClr val="EAEDF2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1 PET</a:t>
            </a:r>
          </a:p>
        </p:txBody>
      </p:sp>
      <p:cxnSp>
        <p:nvCxnSpPr>
          <p:cNvPr id="62" name="Straight Connector 61"/>
          <p:cNvCxnSpPr>
            <a:stCxn id="42" idx="1"/>
            <a:endCxn id="66" idx="0"/>
          </p:cNvCxnSpPr>
          <p:nvPr/>
        </p:nvCxnSpPr>
        <p:spPr>
          <a:xfrm flipH="1">
            <a:off x="4559300" y="4191604"/>
            <a:ext cx="0" cy="89562"/>
          </a:xfrm>
          <a:prstGeom prst="line">
            <a:avLst/>
          </a:prstGeom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899119" y="4220519"/>
            <a:ext cx="128323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Resting state: 4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Emotional: 3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rPr>
              <a:t>Cognitive: 7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26" name="Rectangle 25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24133" y="4956502"/>
              <a:ext cx="2290511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Methods and Findings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8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0" y="4956552"/>
              <a:ext cx="301466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42" grpId="0" animBg="1"/>
      <p:bldP spid="47" grpId="0" animBg="1"/>
      <p:bldP spid="65" grpId="0" animBg="1"/>
      <p:bldP spid="66" grpId="0" animBg="1"/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Chart 34"/>
          <p:cNvGraphicFramePr/>
          <p:nvPr>
            <p:extLst>
              <p:ext uri="{D42A27DB-BD31-4B8C-83A1-F6EECF244321}">
                <p14:modId xmlns:p14="http://schemas.microsoft.com/office/powerpoint/2010/main" val="2737430054"/>
              </p:ext>
            </p:extLst>
          </p:nvPr>
        </p:nvGraphicFramePr>
        <p:xfrm>
          <a:off x="599536" y="3144013"/>
          <a:ext cx="2386745" cy="1487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" name="Chart 35"/>
          <p:cNvGraphicFramePr/>
          <p:nvPr>
            <p:extLst>
              <p:ext uri="{D42A27DB-BD31-4B8C-83A1-F6EECF244321}">
                <p14:modId xmlns:p14="http://schemas.microsoft.com/office/powerpoint/2010/main" val="1629358909"/>
              </p:ext>
            </p:extLst>
          </p:nvPr>
        </p:nvGraphicFramePr>
        <p:xfrm>
          <a:off x="2631556" y="1326966"/>
          <a:ext cx="6260983" cy="113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0" name="Chart 39"/>
          <p:cNvGraphicFramePr/>
          <p:nvPr>
            <p:extLst>
              <p:ext uri="{D42A27DB-BD31-4B8C-83A1-F6EECF244321}">
                <p14:modId xmlns:p14="http://schemas.microsoft.com/office/powerpoint/2010/main" val="295295487"/>
              </p:ext>
            </p:extLst>
          </p:nvPr>
        </p:nvGraphicFramePr>
        <p:xfrm>
          <a:off x="2796539" y="296311"/>
          <a:ext cx="6096000" cy="113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2542890666"/>
              </p:ext>
            </p:extLst>
          </p:nvPr>
        </p:nvGraphicFramePr>
        <p:xfrm>
          <a:off x="2466575" y="2294111"/>
          <a:ext cx="6425965" cy="113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2515861325"/>
              </p:ext>
            </p:extLst>
          </p:nvPr>
        </p:nvGraphicFramePr>
        <p:xfrm>
          <a:off x="2407877" y="3320302"/>
          <a:ext cx="6484662" cy="113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830360"/>
              </p:ext>
            </p:extLst>
          </p:nvPr>
        </p:nvGraphicFramePr>
        <p:xfrm>
          <a:off x="1034718" y="752417"/>
          <a:ext cx="1516380" cy="761568"/>
        </p:xfrm>
        <a:graphic>
          <a:graphicData uri="http://schemas.openxmlformats.org/drawingml/2006/table">
            <a:tbl>
              <a:tblPr firstRow="1" bandRow="1">
                <a:tableStyleId>{791C1ED0-02BA-4313-B4ED-3186B3A004C5}</a:tableStyleId>
              </a:tblPr>
              <a:tblGrid>
                <a:gridCol w="758190">
                  <a:extLst>
                    <a:ext uri="{9D8B030D-6E8A-4147-A177-3AD203B41FA5}">
                      <a16:colId xmlns:a16="http://schemas.microsoft.com/office/drawing/2014/main" val="158687078"/>
                    </a:ext>
                  </a:extLst>
                </a:gridCol>
                <a:gridCol w="758190">
                  <a:extLst>
                    <a:ext uri="{9D8B030D-6E8A-4147-A177-3AD203B41FA5}">
                      <a16:colId xmlns:a16="http://schemas.microsoft.com/office/drawing/2014/main" val="4187891915"/>
                    </a:ext>
                  </a:extLst>
                </a:gridCol>
              </a:tblGrid>
              <a:tr h="36532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LLD</a:t>
                      </a:r>
                      <a:endParaRPr lang="en-US" b="1" dirty="0">
                        <a:latin typeface="Garamond" panose="02020404030301010803" pitchFamily="18" charset="0"/>
                        <a:ea typeface="Roboto Condensed Light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HC</a:t>
                      </a:r>
                      <a:endParaRPr lang="en-US" b="1" dirty="0">
                        <a:latin typeface="Garamond" panose="02020404030301010803" pitchFamily="18" charset="0"/>
                        <a:ea typeface="Roboto Condensed Light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6505521"/>
                  </a:ext>
                </a:extLst>
              </a:tr>
              <a:tr h="3653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512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aramond" panose="02020404030301010803" pitchFamily="18" charset="0"/>
                          <a:ea typeface="Roboto Condensed Light" panose="020B0604020202020204" charset="0"/>
                        </a:rPr>
                        <a:t>434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170937"/>
                  </a:ext>
                </a:extLst>
              </a:tr>
            </a:tbl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171" y="1830302"/>
            <a:ext cx="2204428" cy="136307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4815997"/>
            <a:ext cx="9144000" cy="350926"/>
            <a:chOff x="0" y="4956502"/>
            <a:chExt cx="9144000" cy="210419"/>
          </a:xfrm>
        </p:grpSpPr>
        <p:sp>
          <p:nvSpPr>
            <p:cNvPr id="16" name="Rectangle 15"/>
            <p:cNvSpPr/>
            <p:nvPr/>
          </p:nvSpPr>
          <p:spPr>
            <a:xfrm>
              <a:off x="0" y="4956502"/>
              <a:ext cx="9144000" cy="210419"/>
            </a:xfrm>
            <a:prstGeom prst="rect">
              <a:avLst/>
            </a:prstGeom>
            <a:solidFill>
              <a:srgbClr val="EAE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24133" y="4956502"/>
              <a:ext cx="2290511" cy="184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Methods and Findings | </a:t>
              </a:r>
              <a:fld id="{4DA0F447-D309-46E1-B4C6-83A2ABA73093}" type="slidenum">
                <a:rPr lang="en-US" smtClean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pPr algn="r"/>
                <a:t>9</a:t>
              </a:fld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34439" y="4956502"/>
              <a:ext cx="1675119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IHBM 2019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4956552"/>
              <a:ext cx="3074126" cy="184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Garamond" panose="02020404030301010803" pitchFamily="18" charset="0"/>
                  <a:ea typeface="Roboto Condensed Light" panose="020B0604020202020204" charset="0"/>
                </a:rPr>
                <a:t>LLD activation likelihood estimation</a:t>
              </a:r>
              <a:endParaRPr lang="en-US" sz="1800" dirty="0">
                <a:solidFill>
                  <a:schemeClr val="bg2"/>
                </a:solidFill>
                <a:latin typeface="Garamond" panose="02020404030301010803" pitchFamily="18" charset="0"/>
                <a:ea typeface="Roboto Condensed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71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ch Newsletter by Slidesgo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22454</TotalTime>
  <Words>727</Words>
  <Application>Microsoft Office PowerPoint</Application>
  <PresentationFormat>On-screen Show (16:9)</PresentationFormat>
  <Paragraphs>184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Exo 2</vt:lpstr>
      <vt:lpstr>Garamond</vt:lpstr>
      <vt:lpstr>Roboto Condensed Light</vt:lpstr>
      <vt:lpstr>Squada One</vt:lpstr>
      <vt:lpstr>Arial</vt:lpstr>
      <vt:lpstr>Roboto Condensed</vt:lpstr>
      <vt:lpstr>Fira Sans Extra Condensed Medium</vt:lpstr>
      <vt:lpstr>Tech Newsletter by Slidesgo</vt:lpstr>
      <vt:lpstr>Late Life Depression</vt:lpstr>
      <vt:lpstr>The Rationale</vt:lpstr>
      <vt:lpstr>Late life depression</vt:lpstr>
      <vt:lpstr>PowerPoint Presentation</vt:lpstr>
      <vt:lpstr>PowerPoint Presentation</vt:lpstr>
      <vt:lpstr>Methods and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ALE works?</vt:lpstr>
      <vt:lpstr>PowerPoint Presentation</vt:lpstr>
      <vt:lpstr>PowerPoint Presentation</vt:lpstr>
      <vt:lpstr>PowerPoint Presentation</vt:lpstr>
      <vt:lpstr>PowerPoint Presentation</vt:lpstr>
      <vt:lpstr>Interpretation</vt:lpstr>
      <vt:lpstr>In a nutshell</vt:lpstr>
      <vt:lpstr>What are the sources of heterogeneity</vt:lpstr>
      <vt:lpstr>Considerations</vt:lpstr>
      <vt:lpstr>In the future</vt:lpstr>
      <vt:lpstr>Collaborators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Late Life Depression</dc:title>
  <dc:creator>Amin Saberi</dc:creator>
  <cp:lastModifiedBy>Amin Saberi</cp:lastModifiedBy>
  <cp:revision>163</cp:revision>
  <dcterms:modified xsi:type="dcterms:W3CDTF">2019-10-08T16:59:47Z</dcterms:modified>
</cp:coreProperties>
</file>